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2"/>
  </p:sldMasterIdLst>
  <p:notesMasterIdLst>
    <p:notesMasterId r:id="rId27"/>
  </p:notesMasterIdLst>
  <p:sldIdLst>
    <p:sldId id="257" r:id="rId3"/>
    <p:sldId id="851" r:id="rId4"/>
    <p:sldId id="648" r:id="rId5"/>
    <p:sldId id="553" r:id="rId6"/>
    <p:sldId id="814" r:id="rId7"/>
    <p:sldId id="818" r:id="rId8"/>
    <p:sldId id="820" r:id="rId9"/>
    <p:sldId id="821" r:id="rId10"/>
    <p:sldId id="822" r:id="rId11"/>
    <p:sldId id="823" r:id="rId12"/>
    <p:sldId id="824" r:id="rId13"/>
    <p:sldId id="830" r:id="rId14"/>
    <p:sldId id="831" r:id="rId15"/>
    <p:sldId id="832" r:id="rId16"/>
    <p:sldId id="833" r:id="rId17"/>
    <p:sldId id="834" r:id="rId18"/>
    <p:sldId id="835" r:id="rId19"/>
    <p:sldId id="836" r:id="rId20"/>
    <p:sldId id="849" r:id="rId21"/>
    <p:sldId id="842" r:id="rId22"/>
    <p:sldId id="843" r:id="rId23"/>
    <p:sldId id="845" r:id="rId24"/>
    <p:sldId id="846" r:id="rId25"/>
    <p:sldId id="847"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0">
          <p15:clr>
            <a:srgbClr val="A4A3A4"/>
          </p15:clr>
        </p15:guide>
        <p15:guide id="2" orient="horz" pos="1822">
          <p15:clr>
            <a:srgbClr val="A4A3A4"/>
          </p15:clr>
        </p15:guide>
        <p15:guide id="3" orient="horz" pos="2340">
          <p15:clr>
            <a:srgbClr val="A4A3A4"/>
          </p15:clr>
        </p15:guide>
        <p15:guide id="4" pos="3804">
          <p15:clr>
            <a:srgbClr val="A4A3A4"/>
          </p15:clr>
        </p15:guide>
        <p15:guide id="5" pos="746">
          <p15:clr>
            <a:srgbClr val="A4A3A4"/>
          </p15:clr>
        </p15:guide>
        <p15:guide id="6" pos="6994">
          <p15:clr>
            <a:srgbClr val="A4A3A4"/>
          </p15:clr>
        </p15:guide>
        <p15:guide id="7" pos="878">
          <p15:clr>
            <a:srgbClr val="A4A3A4"/>
          </p15:clr>
        </p15:guide>
        <p15:guide id="8" pos="747">
          <p15:clr>
            <a:srgbClr val="A4A3A4"/>
          </p15:clr>
        </p15:guide>
        <p15:guide id="9" pos="6995">
          <p15:clr>
            <a:srgbClr val="A4A3A4"/>
          </p15:clr>
        </p15:guide>
        <p15:guide id="10" pos="87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张启成" initials="张启成" lastIdx="1" clrIdx="0"/>
  <p:cmAuthor id="2" name="WJZ" initials="W" lastIdx="1" clrIdx="1">
    <p:extLst>
      <p:ext uri="{19B8F6BF-5375-455C-9EA6-DF929625EA0E}">
        <p15:presenceInfo xmlns:p15="http://schemas.microsoft.com/office/powerpoint/2012/main" userId="WJZ"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FF"/>
    <a:srgbClr val="2E75B6"/>
    <a:srgbClr val="FF00FF"/>
    <a:srgbClr val="FF3200"/>
    <a:srgbClr val="0099CC"/>
    <a:srgbClr val="FF9900"/>
    <a:srgbClr val="0070C0"/>
    <a:srgbClr val="FF0066"/>
    <a:srgbClr val="00478B"/>
    <a:srgbClr val="A5A5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415" autoAdjust="0"/>
    <p:restoredTop sz="81594" autoAdjust="0"/>
  </p:normalViewPr>
  <p:slideViewPr>
    <p:cSldViewPr snapToGrid="0" showGuides="1">
      <p:cViewPr varScale="1">
        <p:scale>
          <a:sx n="55" d="100"/>
          <a:sy n="55" d="100"/>
        </p:scale>
        <p:origin x="544" y="36"/>
      </p:cViewPr>
      <p:guideLst>
        <p:guide orient="horz" pos="2110"/>
        <p:guide orient="horz" pos="1822"/>
        <p:guide orient="horz" pos="2340"/>
        <p:guide pos="3804"/>
        <p:guide pos="746"/>
        <p:guide pos="6994"/>
        <p:guide pos="878"/>
        <p:guide pos="747"/>
        <p:guide pos="6995"/>
        <p:guide pos="879"/>
      </p:guideLst>
    </p:cSldViewPr>
  </p:slideViewPr>
  <p:notesTextViewPr>
    <p:cViewPr>
      <p:scale>
        <a:sx n="125" d="100"/>
        <a:sy n="125"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D26359-8B12-4826-A8CB-C891FFAA4D03}"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zh-CN" altLang="en-US"/>
        </a:p>
      </dgm:t>
    </dgm:pt>
    <dgm:pt modelId="{A2275164-949E-47CE-A429-303D4B13FF5F}">
      <dgm:prSet phldrT="[文本]"/>
      <dgm:spPr/>
      <dgm:t>
        <a:bodyPr/>
        <a:lstStyle/>
        <a:p>
          <a:r>
            <a:rPr lang="zh-CN" altLang="en-US" dirty="0"/>
            <a:t>芯片</a:t>
          </a:r>
        </a:p>
      </dgm:t>
    </dgm:pt>
    <dgm:pt modelId="{B05D3BC4-4A0B-4D41-A054-E328AB6666A6}" type="parTrans" cxnId="{1873A16B-0E37-4AD8-A63B-DE0C92311D0A}">
      <dgm:prSet/>
      <dgm:spPr/>
      <dgm:t>
        <a:bodyPr/>
        <a:lstStyle/>
        <a:p>
          <a:endParaRPr lang="zh-CN" altLang="en-US"/>
        </a:p>
      </dgm:t>
    </dgm:pt>
    <dgm:pt modelId="{2BB60CA5-9FBF-45F0-9AD9-05A554BBB21D}" type="sibTrans" cxnId="{1873A16B-0E37-4AD8-A63B-DE0C92311D0A}">
      <dgm:prSet/>
      <dgm:spPr/>
      <dgm:t>
        <a:bodyPr/>
        <a:lstStyle/>
        <a:p>
          <a:endParaRPr lang="zh-CN" altLang="en-US"/>
        </a:p>
      </dgm:t>
    </dgm:pt>
    <dgm:pt modelId="{13D60220-8CE5-4B49-9CD8-D9C57E372ADF}">
      <dgm:prSet phldrT="[文本]"/>
      <dgm:spPr/>
      <dgm:t>
        <a:bodyPr/>
        <a:lstStyle/>
        <a:p>
          <a:r>
            <a:rPr lang="zh-CN" altLang="en-US" dirty="0"/>
            <a:t>基础软件</a:t>
          </a:r>
        </a:p>
      </dgm:t>
    </dgm:pt>
    <dgm:pt modelId="{B6E8C999-06F1-4025-B08C-679687B9FD64}" type="parTrans" cxnId="{6E8D9B1E-E36E-4189-A457-A6368B5F9DB3}">
      <dgm:prSet/>
      <dgm:spPr/>
      <dgm:t>
        <a:bodyPr/>
        <a:lstStyle/>
        <a:p>
          <a:endParaRPr lang="zh-CN" altLang="en-US"/>
        </a:p>
      </dgm:t>
    </dgm:pt>
    <dgm:pt modelId="{DFE5E0E5-5E04-42D0-86DE-30E95C62D38F}" type="sibTrans" cxnId="{6E8D9B1E-E36E-4189-A457-A6368B5F9DB3}">
      <dgm:prSet/>
      <dgm:spPr/>
      <dgm:t>
        <a:bodyPr/>
        <a:lstStyle/>
        <a:p>
          <a:endParaRPr lang="zh-CN" altLang="en-US"/>
        </a:p>
      </dgm:t>
    </dgm:pt>
    <dgm:pt modelId="{E7B1CC01-445D-49EC-91A2-6809F73DD72D}">
      <dgm:prSet phldrT="[文本]"/>
      <dgm:spPr/>
      <dgm:t>
        <a:bodyPr/>
        <a:lstStyle/>
        <a:p>
          <a:r>
            <a:rPr lang="zh-CN" altLang="en-US" dirty="0"/>
            <a:t>整机系统</a:t>
          </a:r>
        </a:p>
      </dgm:t>
    </dgm:pt>
    <dgm:pt modelId="{88A7AD5E-545C-431C-8C75-305156246AB0}" type="parTrans" cxnId="{332F7ECF-DCEB-4C53-9968-7EE9B43DFB2F}">
      <dgm:prSet/>
      <dgm:spPr/>
      <dgm:t>
        <a:bodyPr/>
        <a:lstStyle/>
        <a:p>
          <a:endParaRPr lang="zh-CN" altLang="en-US"/>
        </a:p>
      </dgm:t>
    </dgm:pt>
    <dgm:pt modelId="{C47F3161-50B6-4484-A865-9E7A19DB1338}" type="sibTrans" cxnId="{332F7ECF-DCEB-4C53-9968-7EE9B43DFB2F}">
      <dgm:prSet/>
      <dgm:spPr/>
      <dgm:t>
        <a:bodyPr/>
        <a:lstStyle/>
        <a:p>
          <a:endParaRPr lang="zh-CN" altLang="en-US"/>
        </a:p>
      </dgm:t>
    </dgm:pt>
    <dgm:pt modelId="{5BD49F5E-08BF-45E5-B84B-1183088AE34E}">
      <dgm:prSet phldrT="[文本]"/>
      <dgm:spPr/>
      <dgm:t>
        <a:bodyPr/>
        <a:lstStyle/>
        <a:p>
          <a:r>
            <a:rPr lang="zh-CN" altLang="en-US" dirty="0"/>
            <a:t>核心器件</a:t>
          </a:r>
        </a:p>
      </dgm:t>
    </dgm:pt>
    <dgm:pt modelId="{0264AB66-C89B-445E-9FBF-83B80AE05B7C}" type="parTrans" cxnId="{03759C9B-BEA5-4731-9866-DA604F465E33}">
      <dgm:prSet/>
      <dgm:spPr/>
      <dgm:t>
        <a:bodyPr/>
        <a:lstStyle/>
        <a:p>
          <a:endParaRPr lang="zh-CN" altLang="en-US"/>
        </a:p>
      </dgm:t>
    </dgm:pt>
    <dgm:pt modelId="{45C2C481-5593-4CD3-8EF7-AACAD9044EEA}" type="sibTrans" cxnId="{03759C9B-BEA5-4731-9866-DA604F465E33}">
      <dgm:prSet/>
      <dgm:spPr/>
      <dgm:t>
        <a:bodyPr/>
        <a:lstStyle/>
        <a:p>
          <a:endParaRPr lang="zh-CN" altLang="en-US"/>
        </a:p>
      </dgm:t>
    </dgm:pt>
    <dgm:pt modelId="{E3F8265D-E879-4CFC-B6F8-39A02D7DBAA1}">
      <dgm:prSet phldrT="[文本]"/>
      <dgm:spPr/>
      <dgm:t>
        <a:bodyPr/>
        <a:lstStyle/>
        <a:p>
          <a:r>
            <a:rPr lang="zh-CN" altLang="en-US" dirty="0"/>
            <a:t>应用软件</a:t>
          </a:r>
        </a:p>
      </dgm:t>
    </dgm:pt>
    <dgm:pt modelId="{455B3D89-38FF-4592-A3D4-AA912BDA7A16}" type="parTrans" cxnId="{90335F91-BB5E-4FEE-B9E1-1D7373B995CB}">
      <dgm:prSet/>
      <dgm:spPr/>
      <dgm:t>
        <a:bodyPr/>
        <a:lstStyle/>
        <a:p>
          <a:endParaRPr lang="zh-CN" altLang="en-US"/>
        </a:p>
      </dgm:t>
    </dgm:pt>
    <dgm:pt modelId="{A3D743A8-C837-4CB8-B265-63EFDB1B4339}" type="sibTrans" cxnId="{90335F91-BB5E-4FEE-B9E1-1D7373B995CB}">
      <dgm:prSet/>
      <dgm:spPr/>
      <dgm:t>
        <a:bodyPr/>
        <a:lstStyle/>
        <a:p>
          <a:endParaRPr lang="zh-CN" altLang="en-US"/>
        </a:p>
      </dgm:t>
    </dgm:pt>
    <dgm:pt modelId="{A9B5893B-AF4F-4C06-9E98-248FEB1FF514}" type="pres">
      <dgm:prSet presAssocID="{65D26359-8B12-4826-A8CB-C891FFAA4D03}" presName="Name0" presStyleCnt="0">
        <dgm:presLayoutVars>
          <dgm:chMax val="1"/>
          <dgm:dir/>
          <dgm:animLvl val="ctr"/>
          <dgm:resizeHandles val="exact"/>
        </dgm:presLayoutVars>
      </dgm:prSet>
      <dgm:spPr/>
    </dgm:pt>
    <dgm:pt modelId="{10CC9C81-7EB7-411F-99D6-69E3EA4E1085}" type="pres">
      <dgm:prSet presAssocID="{A2275164-949E-47CE-A429-303D4B13FF5F}" presName="centerShape" presStyleLbl="node0" presStyleIdx="0" presStyleCnt="1"/>
      <dgm:spPr/>
    </dgm:pt>
    <dgm:pt modelId="{30E50F77-FCC2-47D8-ACC5-AE4E2DC58298}" type="pres">
      <dgm:prSet presAssocID="{13D60220-8CE5-4B49-9CD8-D9C57E372ADF}" presName="node" presStyleLbl="node1" presStyleIdx="0" presStyleCnt="4">
        <dgm:presLayoutVars>
          <dgm:bulletEnabled val="1"/>
        </dgm:presLayoutVars>
      </dgm:prSet>
      <dgm:spPr/>
    </dgm:pt>
    <dgm:pt modelId="{3DE043E6-C0B0-4B2F-A369-0528BF985A59}" type="pres">
      <dgm:prSet presAssocID="{13D60220-8CE5-4B49-9CD8-D9C57E372ADF}" presName="dummy" presStyleCnt="0"/>
      <dgm:spPr/>
    </dgm:pt>
    <dgm:pt modelId="{08B71761-207F-4634-9FE4-71C3574E48D9}" type="pres">
      <dgm:prSet presAssocID="{DFE5E0E5-5E04-42D0-86DE-30E95C62D38F}" presName="sibTrans" presStyleLbl="sibTrans2D1" presStyleIdx="0" presStyleCnt="4"/>
      <dgm:spPr/>
    </dgm:pt>
    <dgm:pt modelId="{E0F5AC1B-E85A-4064-8267-2C107CC18679}" type="pres">
      <dgm:prSet presAssocID="{E7B1CC01-445D-49EC-91A2-6809F73DD72D}" presName="node" presStyleLbl="node1" presStyleIdx="1" presStyleCnt="4">
        <dgm:presLayoutVars>
          <dgm:bulletEnabled val="1"/>
        </dgm:presLayoutVars>
      </dgm:prSet>
      <dgm:spPr/>
    </dgm:pt>
    <dgm:pt modelId="{BFF9ADAB-1088-4517-8A22-DF8124C969D6}" type="pres">
      <dgm:prSet presAssocID="{E7B1CC01-445D-49EC-91A2-6809F73DD72D}" presName="dummy" presStyleCnt="0"/>
      <dgm:spPr/>
    </dgm:pt>
    <dgm:pt modelId="{CBF4B3AD-E523-419B-9BBF-D9CCB2817232}" type="pres">
      <dgm:prSet presAssocID="{C47F3161-50B6-4484-A865-9E7A19DB1338}" presName="sibTrans" presStyleLbl="sibTrans2D1" presStyleIdx="1" presStyleCnt="4"/>
      <dgm:spPr/>
    </dgm:pt>
    <dgm:pt modelId="{68D9E517-58F6-41BA-9D99-5A06944B32C5}" type="pres">
      <dgm:prSet presAssocID="{5BD49F5E-08BF-45E5-B84B-1183088AE34E}" presName="node" presStyleLbl="node1" presStyleIdx="2" presStyleCnt="4">
        <dgm:presLayoutVars>
          <dgm:bulletEnabled val="1"/>
        </dgm:presLayoutVars>
      </dgm:prSet>
      <dgm:spPr/>
    </dgm:pt>
    <dgm:pt modelId="{6DED65D0-B725-4E88-A0D8-279BFE95DD2F}" type="pres">
      <dgm:prSet presAssocID="{5BD49F5E-08BF-45E5-B84B-1183088AE34E}" presName="dummy" presStyleCnt="0"/>
      <dgm:spPr/>
    </dgm:pt>
    <dgm:pt modelId="{E6DBBAF3-FC52-4B99-A046-E454EA954664}" type="pres">
      <dgm:prSet presAssocID="{45C2C481-5593-4CD3-8EF7-AACAD9044EEA}" presName="sibTrans" presStyleLbl="sibTrans2D1" presStyleIdx="2" presStyleCnt="4"/>
      <dgm:spPr/>
    </dgm:pt>
    <dgm:pt modelId="{FABBC395-1F77-4FFF-BE0C-268F13096755}" type="pres">
      <dgm:prSet presAssocID="{E3F8265D-E879-4CFC-B6F8-39A02D7DBAA1}" presName="node" presStyleLbl="node1" presStyleIdx="3" presStyleCnt="4">
        <dgm:presLayoutVars>
          <dgm:bulletEnabled val="1"/>
        </dgm:presLayoutVars>
      </dgm:prSet>
      <dgm:spPr/>
    </dgm:pt>
    <dgm:pt modelId="{E88B5F9C-FA5C-4F42-8396-E103595F418D}" type="pres">
      <dgm:prSet presAssocID="{E3F8265D-E879-4CFC-B6F8-39A02D7DBAA1}" presName="dummy" presStyleCnt="0"/>
      <dgm:spPr/>
    </dgm:pt>
    <dgm:pt modelId="{DE6F055A-11F6-4553-A5F1-6DFB4B3D9A3C}" type="pres">
      <dgm:prSet presAssocID="{A3D743A8-C837-4CB8-B265-63EFDB1B4339}" presName="sibTrans" presStyleLbl="sibTrans2D1" presStyleIdx="3" presStyleCnt="4"/>
      <dgm:spPr/>
    </dgm:pt>
  </dgm:ptLst>
  <dgm:cxnLst>
    <dgm:cxn modelId="{C2529314-AC1D-46E1-BABC-83F08B8D5FF3}" type="presOf" srcId="{E7B1CC01-445D-49EC-91A2-6809F73DD72D}" destId="{E0F5AC1B-E85A-4064-8267-2C107CC18679}" srcOrd="0" destOrd="0" presId="urn:microsoft.com/office/officeart/2005/8/layout/radial6"/>
    <dgm:cxn modelId="{6E8D9B1E-E36E-4189-A457-A6368B5F9DB3}" srcId="{A2275164-949E-47CE-A429-303D4B13FF5F}" destId="{13D60220-8CE5-4B49-9CD8-D9C57E372ADF}" srcOrd="0" destOrd="0" parTransId="{B6E8C999-06F1-4025-B08C-679687B9FD64}" sibTransId="{DFE5E0E5-5E04-42D0-86DE-30E95C62D38F}"/>
    <dgm:cxn modelId="{D3C2982A-B01C-4D3E-9E19-2D7215C0A8BD}" type="presOf" srcId="{A3D743A8-C837-4CB8-B265-63EFDB1B4339}" destId="{DE6F055A-11F6-4553-A5F1-6DFB4B3D9A3C}" srcOrd="0" destOrd="0" presId="urn:microsoft.com/office/officeart/2005/8/layout/radial6"/>
    <dgm:cxn modelId="{0FEB622B-FC42-4C2A-A045-7917D85D0249}" type="presOf" srcId="{65D26359-8B12-4826-A8CB-C891FFAA4D03}" destId="{A9B5893B-AF4F-4C06-9E98-248FEB1FF514}" srcOrd="0" destOrd="0" presId="urn:microsoft.com/office/officeart/2005/8/layout/radial6"/>
    <dgm:cxn modelId="{2D856F2D-1700-456F-9335-40C228548CCC}" type="presOf" srcId="{DFE5E0E5-5E04-42D0-86DE-30E95C62D38F}" destId="{08B71761-207F-4634-9FE4-71C3574E48D9}" srcOrd="0" destOrd="0" presId="urn:microsoft.com/office/officeart/2005/8/layout/radial6"/>
    <dgm:cxn modelId="{B6A5C73A-2461-4B48-BF44-F657AB4B4963}" type="presOf" srcId="{A2275164-949E-47CE-A429-303D4B13FF5F}" destId="{10CC9C81-7EB7-411F-99D6-69E3EA4E1085}" srcOrd="0" destOrd="0" presId="urn:microsoft.com/office/officeart/2005/8/layout/radial6"/>
    <dgm:cxn modelId="{2DEE1B42-0FC2-4CEF-BCCC-3C4841B9424C}" type="presOf" srcId="{45C2C481-5593-4CD3-8EF7-AACAD9044EEA}" destId="{E6DBBAF3-FC52-4B99-A046-E454EA954664}" srcOrd="0" destOrd="0" presId="urn:microsoft.com/office/officeart/2005/8/layout/radial6"/>
    <dgm:cxn modelId="{95DCD063-F2AB-40D8-8C89-1C898216C49B}" type="presOf" srcId="{C47F3161-50B6-4484-A865-9E7A19DB1338}" destId="{CBF4B3AD-E523-419B-9BBF-D9CCB2817232}" srcOrd="0" destOrd="0" presId="urn:microsoft.com/office/officeart/2005/8/layout/radial6"/>
    <dgm:cxn modelId="{0269D265-FB6B-4294-A640-94FBD7ED7485}" type="presOf" srcId="{13D60220-8CE5-4B49-9CD8-D9C57E372ADF}" destId="{30E50F77-FCC2-47D8-ACC5-AE4E2DC58298}" srcOrd="0" destOrd="0" presId="urn:microsoft.com/office/officeart/2005/8/layout/radial6"/>
    <dgm:cxn modelId="{1873A16B-0E37-4AD8-A63B-DE0C92311D0A}" srcId="{65D26359-8B12-4826-A8CB-C891FFAA4D03}" destId="{A2275164-949E-47CE-A429-303D4B13FF5F}" srcOrd="0" destOrd="0" parTransId="{B05D3BC4-4A0B-4D41-A054-E328AB6666A6}" sibTransId="{2BB60CA5-9FBF-45F0-9AD9-05A554BBB21D}"/>
    <dgm:cxn modelId="{90335F91-BB5E-4FEE-B9E1-1D7373B995CB}" srcId="{A2275164-949E-47CE-A429-303D4B13FF5F}" destId="{E3F8265D-E879-4CFC-B6F8-39A02D7DBAA1}" srcOrd="3" destOrd="0" parTransId="{455B3D89-38FF-4592-A3D4-AA912BDA7A16}" sibTransId="{A3D743A8-C837-4CB8-B265-63EFDB1B4339}"/>
    <dgm:cxn modelId="{03759C9B-BEA5-4731-9866-DA604F465E33}" srcId="{A2275164-949E-47CE-A429-303D4B13FF5F}" destId="{5BD49F5E-08BF-45E5-B84B-1183088AE34E}" srcOrd="2" destOrd="0" parTransId="{0264AB66-C89B-445E-9FBF-83B80AE05B7C}" sibTransId="{45C2C481-5593-4CD3-8EF7-AACAD9044EEA}"/>
    <dgm:cxn modelId="{57CDAABC-2DAA-49D1-BE77-2C87E8137CCA}" type="presOf" srcId="{5BD49F5E-08BF-45E5-B84B-1183088AE34E}" destId="{68D9E517-58F6-41BA-9D99-5A06944B32C5}" srcOrd="0" destOrd="0" presId="urn:microsoft.com/office/officeart/2005/8/layout/radial6"/>
    <dgm:cxn modelId="{332F7ECF-DCEB-4C53-9968-7EE9B43DFB2F}" srcId="{A2275164-949E-47CE-A429-303D4B13FF5F}" destId="{E7B1CC01-445D-49EC-91A2-6809F73DD72D}" srcOrd="1" destOrd="0" parTransId="{88A7AD5E-545C-431C-8C75-305156246AB0}" sibTransId="{C47F3161-50B6-4484-A865-9E7A19DB1338}"/>
    <dgm:cxn modelId="{6DBCE7F2-5007-4FD6-862C-B94C57F3FE46}" type="presOf" srcId="{E3F8265D-E879-4CFC-B6F8-39A02D7DBAA1}" destId="{FABBC395-1F77-4FFF-BE0C-268F13096755}" srcOrd="0" destOrd="0" presId="urn:microsoft.com/office/officeart/2005/8/layout/radial6"/>
    <dgm:cxn modelId="{E9303AF6-F80D-4D88-900C-12E16E166AA7}" type="presParOf" srcId="{A9B5893B-AF4F-4C06-9E98-248FEB1FF514}" destId="{10CC9C81-7EB7-411F-99D6-69E3EA4E1085}" srcOrd="0" destOrd="0" presId="urn:microsoft.com/office/officeart/2005/8/layout/radial6"/>
    <dgm:cxn modelId="{462142AF-DD95-49AB-8A3A-7F3A9CD44E41}" type="presParOf" srcId="{A9B5893B-AF4F-4C06-9E98-248FEB1FF514}" destId="{30E50F77-FCC2-47D8-ACC5-AE4E2DC58298}" srcOrd="1" destOrd="0" presId="urn:microsoft.com/office/officeart/2005/8/layout/radial6"/>
    <dgm:cxn modelId="{9A14F3E4-7361-43B7-870D-E09047CCCC5D}" type="presParOf" srcId="{A9B5893B-AF4F-4C06-9E98-248FEB1FF514}" destId="{3DE043E6-C0B0-4B2F-A369-0528BF985A59}" srcOrd="2" destOrd="0" presId="urn:microsoft.com/office/officeart/2005/8/layout/radial6"/>
    <dgm:cxn modelId="{57B3DDA6-3B28-4513-8EA6-BBC7965F7278}" type="presParOf" srcId="{A9B5893B-AF4F-4C06-9E98-248FEB1FF514}" destId="{08B71761-207F-4634-9FE4-71C3574E48D9}" srcOrd="3" destOrd="0" presId="urn:microsoft.com/office/officeart/2005/8/layout/radial6"/>
    <dgm:cxn modelId="{47BA35B8-0787-4921-A5C0-7F23FC565BD6}" type="presParOf" srcId="{A9B5893B-AF4F-4C06-9E98-248FEB1FF514}" destId="{E0F5AC1B-E85A-4064-8267-2C107CC18679}" srcOrd="4" destOrd="0" presId="urn:microsoft.com/office/officeart/2005/8/layout/radial6"/>
    <dgm:cxn modelId="{F6FF7588-312F-434E-BB3C-92076A83D6F3}" type="presParOf" srcId="{A9B5893B-AF4F-4C06-9E98-248FEB1FF514}" destId="{BFF9ADAB-1088-4517-8A22-DF8124C969D6}" srcOrd="5" destOrd="0" presId="urn:microsoft.com/office/officeart/2005/8/layout/radial6"/>
    <dgm:cxn modelId="{E69D3D60-E820-40A1-9942-3B7378D4A57E}" type="presParOf" srcId="{A9B5893B-AF4F-4C06-9E98-248FEB1FF514}" destId="{CBF4B3AD-E523-419B-9BBF-D9CCB2817232}" srcOrd="6" destOrd="0" presId="urn:microsoft.com/office/officeart/2005/8/layout/radial6"/>
    <dgm:cxn modelId="{74E1EB3B-140B-4A0B-8C22-0BD9177D5ACD}" type="presParOf" srcId="{A9B5893B-AF4F-4C06-9E98-248FEB1FF514}" destId="{68D9E517-58F6-41BA-9D99-5A06944B32C5}" srcOrd="7" destOrd="0" presId="urn:microsoft.com/office/officeart/2005/8/layout/radial6"/>
    <dgm:cxn modelId="{1D8CC109-D6D6-486D-B902-5941D7273AC8}" type="presParOf" srcId="{A9B5893B-AF4F-4C06-9E98-248FEB1FF514}" destId="{6DED65D0-B725-4E88-A0D8-279BFE95DD2F}" srcOrd="8" destOrd="0" presId="urn:microsoft.com/office/officeart/2005/8/layout/radial6"/>
    <dgm:cxn modelId="{D9833245-343D-4ECF-A8AE-8285AC3C0600}" type="presParOf" srcId="{A9B5893B-AF4F-4C06-9E98-248FEB1FF514}" destId="{E6DBBAF3-FC52-4B99-A046-E454EA954664}" srcOrd="9" destOrd="0" presId="urn:microsoft.com/office/officeart/2005/8/layout/radial6"/>
    <dgm:cxn modelId="{87B51758-933A-49EE-8F30-686AB5758588}" type="presParOf" srcId="{A9B5893B-AF4F-4C06-9E98-248FEB1FF514}" destId="{FABBC395-1F77-4FFF-BE0C-268F13096755}" srcOrd="10" destOrd="0" presId="urn:microsoft.com/office/officeart/2005/8/layout/radial6"/>
    <dgm:cxn modelId="{63BFA3C3-888A-4A18-8424-96EE2B7D2546}" type="presParOf" srcId="{A9B5893B-AF4F-4C06-9E98-248FEB1FF514}" destId="{E88B5F9C-FA5C-4F42-8396-E103595F418D}" srcOrd="11" destOrd="0" presId="urn:microsoft.com/office/officeart/2005/8/layout/radial6"/>
    <dgm:cxn modelId="{678A14B4-7A11-44CE-9B83-0A25F7F19705}" type="presParOf" srcId="{A9B5893B-AF4F-4C06-9E98-248FEB1FF514}" destId="{DE6F055A-11F6-4553-A5F1-6DFB4B3D9A3C}" srcOrd="12" destOrd="0" presId="urn:microsoft.com/office/officeart/2005/8/layout/radial6"/>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6F055A-11F6-4553-A5F1-6DFB4B3D9A3C}">
      <dsp:nvSpPr>
        <dsp:cNvPr id="0" name=""/>
        <dsp:cNvSpPr/>
      </dsp:nvSpPr>
      <dsp:spPr>
        <a:xfrm>
          <a:off x="1025208" y="350677"/>
          <a:ext cx="2335970" cy="2335970"/>
        </a:xfrm>
        <a:prstGeom prst="blockArc">
          <a:avLst>
            <a:gd name="adj1" fmla="val 10800000"/>
            <a:gd name="adj2" fmla="val 16200000"/>
            <a:gd name="adj3" fmla="val 464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6DBBAF3-FC52-4B99-A046-E454EA954664}">
      <dsp:nvSpPr>
        <dsp:cNvPr id="0" name=""/>
        <dsp:cNvSpPr/>
      </dsp:nvSpPr>
      <dsp:spPr>
        <a:xfrm>
          <a:off x="1025208" y="350677"/>
          <a:ext cx="2335970" cy="2335970"/>
        </a:xfrm>
        <a:prstGeom prst="blockArc">
          <a:avLst>
            <a:gd name="adj1" fmla="val 5400000"/>
            <a:gd name="adj2" fmla="val 10800000"/>
            <a:gd name="adj3" fmla="val 464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BF4B3AD-E523-419B-9BBF-D9CCB2817232}">
      <dsp:nvSpPr>
        <dsp:cNvPr id="0" name=""/>
        <dsp:cNvSpPr/>
      </dsp:nvSpPr>
      <dsp:spPr>
        <a:xfrm>
          <a:off x="1025208" y="350677"/>
          <a:ext cx="2335970" cy="2335970"/>
        </a:xfrm>
        <a:prstGeom prst="blockArc">
          <a:avLst>
            <a:gd name="adj1" fmla="val 0"/>
            <a:gd name="adj2" fmla="val 5400000"/>
            <a:gd name="adj3" fmla="val 464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8B71761-207F-4634-9FE4-71C3574E48D9}">
      <dsp:nvSpPr>
        <dsp:cNvPr id="0" name=""/>
        <dsp:cNvSpPr/>
      </dsp:nvSpPr>
      <dsp:spPr>
        <a:xfrm>
          <a:off x="1025208" y="350677"/>
          <a:ext cx="2335970" cy="2335970"/>
        </a:xfrm>
        <a:prstGeom prst="blockArc">
          <a:avLst>
            <a:gd name="adj1" fmla="val 16200000"/>
            <a:gd name="adj2" fmla="val 0"/>
            <a:gd name="adj3" fmla="val 464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0CC9C81-7EB7-411F-99D6-69E3EA4E1085}">
      <dsp:nvSpPr>
        <dsp:cNvPr id="0" name=""/>
        <dsp:cNvSpPr/>
      </dsp:nvSpPr>
      <dsp:spPr>
        <a:xfrm>
          <a:off x="1655068" y="980537"/>
          <a:ext cx="1076249" cy="10762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zh-CN" altLang="en-US" sz="2700" kern="1200" dirty="0"/>
            <a:t>芯片</a:t>
          </a:r>
        </a:p>
      </dsp:txBody>
      <dsp:txXfrm>
        <a:off x="1812681" y="1138150"/>
        <a:ext cx="761023" cy="761023"/>
      </dsp:txXfrm>
    </dsp:sp>
    <dsp:sp modelId="{30E50F77-FCC2-47D8-ACC5-AE4E2DC58298}">
      <dsp:nvSpPr>
        <dsp:cNvPr id="0" name=""/>
        <dsp:cNvSpPr/>
      </dsp:nvSpPr>
      <dsp:spPr>
        <a:xfrm>
          <a:off x="1816506" y="1111"/>
          <a:ext cx="753374" cy="75337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zh-CN" altLang="en-US" sz="1500" kern="1200" dirty="0"/>
            <a:t>基础软件</a:t>
          </a:r>
        </a:p>
      </dsp:txBody>
      <dsp:txXfrm>
        <a:off x="1926835" y="111440"/>
        <a:ext cx="532716" cy="532716"/>
      </dsp:txXfrm>
    </dsp:sp>
    <dsp:sp modelId="{E0F5AC1B-E85A-4064-8267-2C107CC18679}">
      <dsp:nvSpPr>
        <dsp:cNvPr id="0" name=""/>
        <dsp:cNvSpPr/>
      </dsp:nvSpPr>
      <dsp:spPr>
        <a:xfrm>
          <a:off x="2957369" y="1141975"/>
          <a:ext cx="753374" cy="75337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zh-CN" altLang="en-US" sz="1500" kern="1200" dirty="0"/>
            <a:t>整机系统</a:t>
          </a:r>
        </a:p>
      </dsp:txBody>
      <dsp:txXfrm>
        <a:off x="3067698" y="1252304"/>
        <a:ext cx="532716" cy="532716"/>
      </dsp:txXfrm>
    </dsp:sp>
    <dsp:sp modelId="{68D9E517-58F6-41BA-9D99-5A06944B32C5}">
      <dsp:nvSpPr>
        <dsp:cNvPr id="0" name=""/>
        <dsp:cNvSpPr/>
      </dsp:nvSpPr>
      <dsp:spPr>
        <a:xfrm>
          <a:off x="1816506" y="2282838"/>
          <a:ext cx="753374" cy="75337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zh-CN" altLang="en-US" sz="1500" kern="1200" dirty="0"/>
            <a:t>核心器件</a:t>
          </a:r>
        </a:p>
      </dsp:txBody>
      <dsp:txXfrm>
        <a:off x="1926835" y="2393167"/>
        <a:ext cx="532716" cy="532716"/>
      </dsp:txXfrm>
    </dsp:sp>
    <dsp:sp modelId="{FABBC395-1F77-4FFF-BE0C-268F13096755}">
      <dsp:nvSpPr>
        <dsp:cNvPr id="0" name=""/>
        <dsp:cNvSpPr/>
      </dsp:nvSpPr>
      <dsp:spPr>
        <a:xfrm>
          <a:off x="675642" y="1141975"/>
          <a:ext cx="753374" cy="75337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zh-CN" altLang="en-US" sz="1500" kern="1200" dirty="0"/>
            <a:t>应用软件</a:t>
          </a:r>
        </a:p>
      </dsp:txBody>
      <dsp:txXfrm>
        <a:off x="785971" y="1252304"/>
        <a:ext cx="532716" cy="532716"/>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gif>
</file>

<file path=ppt/media/image13.gif>
</file>

<file path=ppt/media/image14.jpe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jpg>
</file>

<file path=ppt/media/image23.jpg>
</file>

<file path=ppt/media/image24.jpeg>
</file>

<file path=ppt/media/image25.jpeg>
</file>

<file path=ppt/media/image26.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B3321-9625-48D7-A91D-CD4FF8EA26CB}" type="datetimeFigureOut">
              <a:rPr lang="zh-CN" altLang="en-US" smtClean="0"/>
              <a:pPr/>
              <a:t>2019/9/9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41EC39-8C03-4A1B-8776-95A63998E423}" type="slidenum">
              <a:rPr lang="zh-CN" altLang="en-US" smtClean="0"/>
              <a:pPr/>
              <a:t>‹#›</a:t>
            </a:fld>
            <a:endParaRPr lang="zh-CN" altLang="en-US"/>
          </a:p>
        </p:txBody>
      </p:sp>
    </p:spTree>
    <p:extLst>
      <p:ext uri="{BB962C8B-B14F-4D97-AF65-F5344CB8AC3E}">
        <p14:creationId xmlns:p14="http://schemas.microsoft.com/office/powerpoint/2010/main" val="2912423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1</a:t>
            </a:fld>
            <a:endParaRPr lang="zh-CN" altLang="en-US"/>
          </a:p>
        </p:txBody>
      </p:sp>
    </p:spTree>
    <p:extLst>
      <p:ext uri="{BB962C8B-B14F-4D97-AF65-F5344CB8AC3E}">
        <p14:creationId xmlns:p14="http://schemas.microsoft.com/office/powerpoint/2010/main" val="1689717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11</a:t>
            </a:fld>
            <a:endParaRPr lang="zh-CN" altLang="en-US"/>
          </a:p>
        </p:txBody>
      </p:sp>
    </p:spTree>
    <p:extLst>
      <p:ext uri="{BB962C8B-B14F-4D97-AF65-F5344CB8AC3E}">
        <p14:creationId xmlns:p14="http://schemas.microsoft.com/office/powerpoint/2010/main" val="38016624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12</a:t>
            </a:fld>
            <a:endParaRPr lang="zh-CN" altLang="en-US"/>
          </a:p>
        </p:txBody>
      </p:sp>
    </p:spTree>
    <p:extLst>
      <p:ext uri="{BB962C8B-B14F-4D97-AF65-F5344CB8AC3E}">
        <p14:creationId xmlns:p14="http://schemas.microsoft.com/office/powerpoint/2010/main" val="37996500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13</a:t>
            </a:fld>
            <a:endParaRPr lang="zh-CN" altLang="en-US"/>
          </a:p>
        </p:txBody>
      </p:sp>
    </p:spTree>
    <p:extLst>
      <p:ext uri="{BB962C8B-B14F-4D97-AF65-F5344CB8AC3E}">
        <p14:creationId xmlns:p14="http://schemas.microsoft.com/office/powerpoint/2010/main" val="1664983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14</a:t>
            </a:fld>
            <a:endParaRPr lang="zh-CN" altLang="en-US"/>
          </a:p>
        </p:txBody>
      </p:sp>
    </p:spTree>
    <p:extLst>
      <p:ext uri="{BB962C8B-B14F-4D97-AF65-F5344CB8AC3E}">
        <p14:creationId xmlns:p14="http://schemas.microsoft.com/office/powerpoint/2010/main" val="22136212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15</a:t>
            </a:fld>
            <a:endParaRPr lang="zh-CN" altLang="en-US"/>
          </a:p>
        </p:txBody>
      </p:sp>
    </p:spTree>
    <p:extLst>
      <p:ext uri="{BB962C8B-B14F-4D97-AF65-F5344CB8AC3E}">
        <p14:creationId xmlns:p14="http://schemas.microsoft.com/office/powerpoint/2010/main" val="20948475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16</a:t>
            </a:fld>
            <a:endParaRPr lang="zh-CN" altLang="en-US"/>
          </a:p>
        </p:txBody>
      </p:sp>
    </p:spTree>
    <p:extLst>
      <p:ext uri="{BB962C8B-B14F-4D97-AF65-F5344CB8AC3E}">
        <p14:creationId xmlns:p14="http://schemas.microsoft.com/office/powerpoint/2010/main" val="27233197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17</a:t>
            </a:fld>
            <a:endParaRPr lang="zh-CN" altLang="en-US"/>
          </a:p>
        </p:txBody>
      </p:sp>
    </p:spTree>
    <p:extLst>
      <p:ext uri="{BB962C8B-B14F-4D97-AF65-F5344CB8AC3E}">
        <p14:creationId xmlns:p14="http://schemas.microsoft.com/office/powerpoint/2010/main" val="40432528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18</a:t>
            </a:fld>
            <a:endParaRPr lang="zh-CN" altLang="en-US"/>
          </a:p>
        </p:txBody>
      </p:sp>
    </p:spTree>
    <p:extLst>
      <p:ext uri="{BB962C8B-B14F-4D97-AF65-F5344CB8AC3E}">
        <p14:creationId xmlns:p14="http://schemas.microsoft.com/office/powerpoint/2010/main" val="27759554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19</a:t>
            </a:fld>
            <a:endParaRPr lang="zh-CN" altLang="en-US"/>
          </a:p>
        </p:txBody>
      </p:sp>
    </p:spTree>
    <p:extLst>
      <p:ext uri="{BB962C8B-B14F-4D97-AF65-F5344CB8AC3E}">
        <p14:creationId xmlns:p14="http://schemas.microsoft.com/office/powerpoint/2010/main" val="4078194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20</a:t>
            </a:fld>
            <a:endParaRPr lang="zh-CN" altLang="en-US"/>
          </a:p>
        </p:txBody>
      </p:sp>
    </p:spTree>
    <p:extLst>
      <p:ext uri="{BB962C8B-B14F-4D97-AF65-F5344CB8AC3E}">
        <p14:creationId xmlns:p14="http://schemas.microsoft.com/office/powerpoint/2010/main" val="26490720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41EC39-8C03-4A1B-8776-95A63998E423}" type="slidenum">
              <a:rPr lang="zh-CN" altLang="en-US" smtClean="0"/>
              <a:pPr/>
              <a:t>2</a:t>
            </a:fld>
            <a:endParaRPr lang="zh-CN" altLang="en-US"/>
          </a:p>
        </p:txBody>
      </p:sp>
    </p:spTree>
    <p:extLst>
      <p:ext uri="{BB962C8B-B14F-4D97-AF65-F5344CB8AC3E}">
        <p14:creationId xmlns:p14="http://schemas.microsoft.com/office/powerpoint/2010/main" val="33902119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21</a:t>
            </a:fld>
            <a:endParaRPr lang="zh-CN" altLang="en-US"/>
          </a:p>
        </p:txBody>
      </p:sp>
    </p:spTree>
    <p:extLst>
      <p:ext uri="{BB962C8B-B14F-4D97-AF65-F5344CB8AC3E}">
        <p14:creationId xmlns:p14="http://schemas.microsoft.com/office/powerpoint/2010/main" val="32948830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22</a:t>
            </a:fld>
            <a:endParaRPr lang="zh-CN" altLang="en-US"/>
          </a:p>
        </p:txBody>
      </p:sp>
    </p:spTree>
    <p:extLst>
      <p:ext uri="{BB962C8B-B14F-4D97-AF65-F5344CB8AC3E}">
        <p14:creationId xmlns:p14="http://schemas.microsoft.com/office/powerpoint/2010/main" val="1384981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23</a:t>
            </a:fld>
            <a:endParaRPr lang="zh-CN" altLang="en-US"/>
          </a:p>
        </p:txBody>
      </p:sp>
    </p:spTree>
    <p:extLst>
      <p:ext uri="{BB962C8B-B14F-4D97-AF65-F5344CB8AC3E}">
        <p14:creationId xmlns:p14="http://schemas.microsoft.com/office/powerpoint/2010/main" val="20847903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24</a:t>
            </a:fld>
            <a:endParaRPr lang="zh-CN" altLang="en-US"/>
          </a:p>
        </p:txBody>
      </p:sp>
    </p:spTree>
    <p:extLst>
      <p:ext uri="{BB962C8B-B14F-4D97-AF65-F5344CB8AC3E}">
        <p14:creationId xmlns:p14="http://schemas.microsoft.com/office/powerpoint/2010/main" val="1154238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4</a:t>
            </a:fld>
            <a:endParaRPr lang="zh-CN" altLang="en-US"/>
          </a:p>
        </p:txBody>
      </p:sp>
    </p:spTree>
    <p:extLst>
      <p:ext uri="{BB962C8B-B14F-4D97-AF65-F5344CB8AC3E}">
        <p14:creationId xmlns:p14="http://schemas.microsoft.com/office/powerpoint/2010/main" val="18745370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5</a:t>
            </a:fld>
            <a:endParaRPr lang="zh-CN" altLang="en-US"/>
          </a:p>
        </p:txBody>
      </p:sp>
    </p:spTree>
    <p:extLst>
      <p:ext uri="{BB962C8B-B14F-4D97-AF65-F5344CB8AC3E}">
        <p14:creationId xmlns:p14="http://schemas.microsoft.com/office/powerpoint/2010/main" val="2798165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6</a:t>
            </a:fld>
            <a:endParaRPr lang="zh-CN" altLang="en-US"/>
          </a:p>
        </p:txBody>
      </p:sp>
    </p:spTree>
    <p:extLst>
      <p:ext uri="{BB962C8B-B14F-4D97-AF65-F5344CB8AC3E}">
        <p14:creationId xmlns:p14="http://schemas.microsoft.com/office/powerpoint/2010/main" val="36633270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7</a:t>
            </a:fld>
            <a:endParaRPr lang="zh-CN" altLang="en-US"/>
          </a:p>
        </p:txBody>
      </p:sp>
    </p:spTree>
    <p:extLst>
      <p:ext uri="{BB962C8B-B14F-4D97-AF65-F5344CB8AC3E}">
        <p14:creationId xmlns:p14="http://schemas.microsoft.com/office/powerpoint/2010/main" val="11032213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8</a:t>
            </a:fld>
            <a:endParaRPr lang="zh-CN" altLang="en-US"/>
          </a:p>
        </p:txBody>
      </p:sp>
    </p:spTree>
    <p:extLst>
      <p:ext uri="{BB962C8B-B14F-4D97-AF65-F5344CB8AC3E}">
        <p14:creationId xmlns:p14="http://schemas.microsoft.com/office/powerpoint/2010/main" val="28420854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9</a:t>
            </a:fld>
            <a:endParaRPr lang="zh-CN" altLang="en-US"/>
          </a:p>
        </p:txBody>
      </p:sp>
    </p:spTree>
    <p:extLst>
      <p:ext uri="{BB962C8B-B14F-4D97-AF65-F5344CB8AC3E}">
        <p14:creationId xmlns:p14="http://schemas.microsoft.com/office/powerpoint/2010/main" val="34159237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41EC39-8C03-4A1B-8776-95A63998E423}" type="slidenum">
              <a:rPr lang="zh-CN" altLang="en-US" smtClean="0"/>
              <a:pPr/>
              <a:t>10</a:t>
            </a:fld>
            <a:endParaRPr lang="zh-CN" altLang="en-US"/>
          </a:p>
        </p:txBody>
      </p:sp>
    </p:spTree>
    <p:extLst>
      <p:ext uri="{BB962C8B-B14F-4D97-AF65-F5344CB8AC3E}">
        <p14:creationId xmlns:p14="http://schemas.microsoft.com/office/powerpoint/2010/main" val="2816210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起始">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cstate="print">
            <a:extLst>
              <a:ext uri="{28A0092B-C50C-407E-A947-70E740481C1C}">
                <a14:useLocalDpi xmlns:a14="http://schemas.microsoft.com/office/drawing/2010/main" val="0"/>
              </a:ext>
            </a:extLst>
          </a:blip>
          <a:srcRect b="7397"/>
          <a:stretch>
            <a:fillRect/>
          </a:stretch>
        </p:blipFill>
        <p:spPr>
          <a:xfrm>
            <a:off x="-1963" y="0"/>
            <a:ext cx="12193963" cy="6858000"/>
          </a:xfrm>
          <a:prstGeom prst="rect">
            <a:avLst/>
          </a:prstGeom>
        </p:spPr>
      </p:pic>
      <p:sp>
        <p:nvSpPr>
          <p:cNvPr id="8" name="矩形 7"/>
          <p:cNvSpPr/>
          <p:nvPr userDrawn="1"/>
        </p:nvSpPr>
        <p:spPr>
          <a:xfrm>
            <a:off x="1838669" y="-827351"/>
            <a:ext cx="8512703" cy="8512702"/>
          </a:xfrm>
          <a:prstGeom prst="rect">
            <a:avLst/>
          </a:prstGeom>
          <a:blipFill dpi="0" rotWithShape="1">
            <a:blip r:embed="rId3" cstate="print">
              <a:alphaModFix amt="41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
        <p:nvSpPr>
          <p:cNvPr id="7" name="矩形 6"/>
          <p:cNvSpPr/>
          <p:nvPr userDrawn="1"/>
        </p:nvSpPr>
        <p:spPr>
          <a:xfrm>
            <a:off x="0" y="0"/>
            <a:ext cx="12192000" cy="6858000"/>
          </a:xfrm>
          <a:prstGeom prst="rect">
            <a:avLst/>
          </a:prstGeom>
          <a:gradFill flip="none" rotWithShape="1">
            <a:gsLst>
              <a:gs pos="54000">
                <a:schemeClr val="bg1">
                  <a:alpha val="55000"/>
                </a:schemeClr>
              </a:gs>
              <a:gs pos="0">
                <a:schemeClr val="bg1">
                  <a:alpha val="15000"/>
                </a:schemeClr>
              </a:gs>
              <a:gs pos="100000">
                <a:schemeClr val="bg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B177959-C031-4A43-A33E-C1E21AD403F6}" type="datetimeFigureOut">
              <a:rPr lang="zh-CN" altLang="en-US" smtClean="0"/>
              <a:pPr/>
              <a:t>2019/9/9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A292A7-489F-4829-8D83-37348628AE33}"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2"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2"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B177959-C031-4A43-A33E-C1E21AD403F6}" type="datetimeFigureOut">
              <a:rPr lang="zh-CN" altLang="en-US" smtClean="0"/>
              <a:pPr/>
              <a:t>2019/9/9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A292A7-489F-4829-8D83-37348628AE33}"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623FF728-F7E0-4A72-8D4E-63CE94987A7E}" type="datetimeFigureOut">
              <a:rPr lang="zh-CN" altLang="en-US" smtClean="0"/>
              <a:pPr/>
              <a:t>2019/9/9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EABA997-7E56-47AF-9487-CD39886ECA47}" type="slidenum">
              <a:rPr lang="zh-CN" altLang="en-US" smtClean="0"/>
              <a:pPr/>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B177959-C031-4A43-A33E-C1E21AD403F6}" type="datetimeFigureOut">
              <a:rPr lang="zh-CN" altLang="en-US" smtClean="0"/>
              <a:pPr/>
              <a:t>2019/9/9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9A292A7-489F-4829-8D83-37348628AE33}" type="slidenum">
              <a:rPr lang="zh-CN" altLang="en-US" smtClean="0"/>
              <a:pPr/>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比较">
    <p:spTree>
      <p:nvGrpSpPr>
        <p:cNvPr id="1" name=""/>
        <p:cNvGrpSpPr/>
        <p:nvPr/>
      </p:nvGrpSpPr>
      <p:grpSpPr>
        <a:xfrm>
          <a:off x="0" y="0"/>
          <a:ext cx="0" cy="0"/>
          <a:chOff x="0" y="0"/>
          <a:chExt cx="0" cy="0"/>
        </a:xfrm>
      </p:grpSpPr>
      <p:cxnSp>
        <p:nvCxnSpPr>
          <p:cNvPr id="10" name="直接连接符 9"/>
          <p:cNvCxnSpPr/>
          <p:nvPr userDrawn="1"/>
        </p:nvCxnSpPr>
        <p:spPr>
          <a:xfrm>
            <a:off x="2552701" y="1009650"/>
            <a:ext cx="1638300" cy="0"/>
          </a:xfrm>
          <a:prstGeom prst="line">
            <a:avLst/>
          </a:prstGeom>
          <a:ln w="127000">
            <a:solidFill>
              <a:srgbClr val="FDDAB8"/>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nvCxnSpPr>
        <p:spPr>
          <a:xfrm>
            <a:off x="4191001" y="1009650"/>
            <a:ext cx="1638300" cy="0"/>
          </a:xfrm>
          <a:prstGeom prst="line">
            <a:avLst/>
          </a:prstGeom>
          <a:ln w="127000">
            <a:solidFill>
              <a:srgbClr val="D28C79"/>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a:off x="5829301" y="1009650"/>
            <a:ext cx="1638300" cy="0"/>
          </a:xfrm>
          <a:prstGeom prst="line">
            <a:avLst/>
          </a:prstGeom>
          <a:ln w="127000">
            <a:solidFill>
              <a:srgbClr val="534544"/>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7448551" y="1009650"/>
            <a:ext cx="1638300" cy="0"/>
          </a:xfrm>
          <a:prstGeom prst="line">
            <a:avLst/>
          </a:prstGeom>
          <a:ln w="127000">
            <a:solidFill>
              <a:srgbClr val="121212"/>
            </a:solidFill>
          </a:ln>
        </p:spPr>
        <p:style>
          <a:lnRef idx="1">
            <a:schemeClr val="accent1"/>
          </a:lnRef>
          <a:fillRef idx="0">
            <a:schemeClr val="accent1"/>
          </a:fillRef>
          <a:effectRef idx="0">
            <a:schemeClr val="accent1"/>
          </a:effectRef>
          <a:fontRef idx="minor">
            <a:schemeClr val="tx1"/>
          </a:fontRef>
        </p:style>
      </p:cxnSp>
      <p:sp>
        <p:nvSpPr>
          <p:cNvPr id="3" name="文本占位符 2"/>
          <p:cNvSpPr>
            <a:spLocks noGrp="1"/>
          </p:cNvSpPr>
          <p:nvPr>
            <p:ph type="body" sz="quarter" idx="10" hasCustomPrompt="1"/>
          </p:nvPr>
        </p:nvSpPr>
        <p:spPr>
          <a:xfrm>
            <a:off x="3805633" y="379640"/>
            <a:ext cx="4136571" cy="362404"/>
          </a:xfrm>
          <a:prstGeom prst="rect">
            <a:avLst/>
          </a:prstGeom>
        </p:spPr>
        <p:txBody>
          <a:bodyPr/>
          <a:lstStyle>
            <a:lvl1pPr marL="0" indent="0">
              <a:buNone/>
              <a:defRPr sz="2400" b="1" baseline="0"/>
            </a:lvl1pPr>
          </a:lstStyle>
          <a:p>
            <a:pPr lvl="0"/>
            <a:r>
              <a:rPr lang="zh-CN" altLang="en-US" dirty="0"/>
              <a:t>点击此处添加标题 </a:t>
            </a:r>
            <a:r>
              <a:rPr lang="en-US" altLang="zh-CN" dirty="0"/>
              <a:t>TITLE HERE </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452663" y="2214555"/>
            <a:ext cx="6929487" cy="1000124"/>
          </a:xfrm>
          <a:prstGeom prst="rect">
            <a:avLst/>
          </a:prstGeom>
        </p:spPr>
        <p:txBody>
          <a:bodyPr lIns="68579" tIns="34289" rIns="68579" bIns="34289"/>
          <a:lstStyle>
            <a:lvl1pPr algn="l">
              <a:defRPr/>
            </a:lvl1pPr>
          </a:lstStyle>
          <a:p>
            <a:r>
              <a:rPr lang="zh-CN" altLang="en-US" dirty="0"/>
              <a:t>单击此处编辑母版标题样式</a:t>
            </a:r>
          </a:p>
        </p:txBody>
      </p:sp>
      <p:grpSp>
        <p:nvGrpSpPr>
          <p:cNvPr id="5" name="组合 4"/>
          <p:cNvGrpSpPr/>
          <p:nvPr userDrawn="1"/>
        </p:nvGrpSpPr>
        <p:grpSpPr>
          <a:xfrm>
            <a:off x="-22224" y="5169001"/>
            <a:ext cx="12214224" cy="1706972"/>
            <a:chOff x="-16668" y="3876750"/>
            <a:chExt cx="9160668" cy="1280229"/>
          </a:xfrm>
        </p:grpSpPr>
        <p:sp>
          <p:nvSpPr>
            <p:cNvPr id="6" name="矩形 5"/>
            <p:cNvSpPr/>
            <p:nvPr userDrawn="1"/>
          </p:nvSpPr>
          <p:spPr>
            <a:xfrm>
              <a:off x="-16668" y="3876750"/>
              <a:ext cx="9160667" cy="1280229"/>
            </a:xfrm>
            <a:prstGeom prst="rect">
              <a:avLst/>
            </a:prstGeom>
            <a:solidFill>
              <a:srgbClr val="1F497D"/>
            </a:solidFill>
            <a:ln w="38100" cap="flat" cmpd="sng" algn="ctr">
              <a:solidFill>
                <a:sysClr val="window" lastClr="FFFFFF"/>
              </a:solidFill>
              <a:prstDash val="solid"/>
              <a:miter lim="800000"/>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a:fillRect/>
            </a:stretch>
          </p:blipFill>
          <p:spPr>
            <a:xfrm>
              <a:off x="5390921" y="3906000"/>
              <a:ext cx="2061079" cy="1247113"/>
            </a:xfrm>
            <a:prstGeom prst="rect">
              <a:avLst/>
            </a:prstGeom>
            <a:ln w="38100">
              <a:solidFill>
                <a:sysClr val="window" lastClr="FFFFFF"/>
              </a:solidFill>
            </a:ln>
          </p:spPr>
        </p:pic>
        <p:pic>
          <p:nvPicPr>
            <p:cNvPr id="8" name="图片 7"/>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a:fillRect/>
            </a:stretch>
          </p:blipFill>
          <p:spPr>
            <a:xfrm>
              <a:off x="1647001" y="3905491"/>
              <a:ext cx="2025000" cy="1239993"/>
            </a:xfrm>
            <a:prstGeom prst="rect">
              <a:avLst/>
            </a:prstGeom>
            <a:ln w="38100">
              <a:solidFill>
                <a:sysClr val="window" lastClr="FFFFFF"/>
              </a:solidFill>
            </a:ln>
          </p:spPr>
        </p:pic>
        <p:cxnSp>
          <p:nvCxnSpPr>
            <p:cNvPr id="9" name="直接连接符 8"/>
            <p:cNvCxnSpPr/>
            <p:nvPr userDrawn="1"/>
          </p:nvCxnSpPr>
          <p:spPr bwMode="auto">
            <a:xfrm>
              <a:off x="-4751" y="3876750"/>
              <a:ext cx="9148751" cy="0"/>
            </a:xfrm>
            <a:prstGeom prst="line">
              <a:avLst/>
            </a:prstGeom>
            <a:noFill/>
            <a:ln w="127000" cap="flat" cmpd="sng" algn="ctr">
              <a:solidFill>
                <a:schemeClr val="bg1"/>
              </a:solidFill>
              <a:prstDash val="solid"/>
              <a:round/>
              <a:headEnd type="none" w="med" len="med"/>
              <a:tailEnd type="none" w="med" len="med"/>
            </a:ln>
            <a:effectLst/>
          </p:spPr>
        </p:cxnSp>
      </p:grpSp>
    </p:spTree>
    <p:extLst>
      <p:ext uri="{BB962C8B-B14F-4D97-AF65-F5344CB8AC3E}">
        <p14:creationId xmlns:p14="http://schemas.microsoft.com/office/powerpoint/2010/main" val="2163221441"/>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996000" y="2289001"/>
            <a:ext cx="10515600" cy="1325033"/>
          </a:xfrm>
          <a:prstGeom prst="rect">
            <a:avLst/>
          </a:prstGeom>
        </p:spPr>
        <p:txBody>
          <a:bodyPr/>
          <a:lstStyle>
            <a:lvl1pPr algn="l">
              <a:defRPr/>
            </a:lvl1pPr>
          </a:lstStyle>
          <a:p>
            <a:r>
              <a:rPr lang="zh-CN" altLang="en-US"/>
              <a:t>单击此处编辑母版标题样式</a:t>
            </a:r>
          </a:p>
        </p:txBody>
      </p:sp>
      <p:sp>
        <p:nvSpPr>
          <p:cNvPr id="3" name="矩形 2"/>
          <p:cNvSpPr/>
          <p:nvPr userDrawn="1"/>
        </p:nvSpPr>
        <p:spPr>
          <a:xfrm>
            <a:off x="0" y="6606301"/>
            <a:ext cx="2118851" cy="251699"/>
          </a:xfrm>
          <a:prstGeom prst="rect">
            <a:avLst/>
          </a:prstGeom>
          <a:solidFill>
            <a:srgbClr val="1F497D"/>
          </a:solidFill>
          <a:ln w="12700" cap="flat" cmpd="sng" algn="ctr">
            <a:noFill/>
            <a:prstDash val="solid"/>
            <a:miter lim="800000"/>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 name="矩形 3"/>
          <p:cNvSpPr/>
          <p:nvPr userDrawn="1"/>
        </p:nvSpPr>
        <p:spPr>
          <a:xfrm>
            <a:off x="4919070" y="6606301"/>
            <a:ext cx="2191676" cy="251700"/>
          </a:xfrm>
          <a:prstGeom prst="rect">
            <a:avLst/>
          </a:prstGeom>
          <a:solidFill>
            <a:srgbClr val="1F497D"/>
          </a:solidFill>
          <a:ln w="12700" cap="flat" cmpd="sng" algn="ctr">
            <a:noFill/>
            <a:prstDash val="solid"/>
            <a:miter lim="800000"/>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 name="矩形 4"/>
          <p:cNvSpPr/>
          <p:nvPr userDrawn="1"/>
        </p:nvSpPr>
        <p:spPr>
          <a:xfrm>
            <a:off x="9850219" y="6606301"/>
            <a:ext cx="2363255" cy="251699"/>
          </a:xfrm>
          <a:prstGeom prst="rect">
            <a:avLst/>
          </a:prstGeom>
          <a:solidFill>
            <a:srgbClr val="1F497D"/>
          </a:solidFill>
          <a:ln w="12700" cap="flat" cmpd="sng" algn="ctr">
            <a:noFill/>
            <a:prstDash val="solid"/>
            <a:miter lim="800000"/>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6" name="矩形 5"/>
          <p:cNvSpPr/>
          <p:nvPr userDrawn="1"/>
        </p:nvSpPr>
        <p:spPr>
          <a:xfrm>
            <a:off x="2219069" y="6606301"/>
            <a:ext cx="2600257" cy="251699"/>
          </a:xfrm>
          <a:prstGeom prst="rect">
            <a:avLst/>
          </a:prstGeom>
          <a:solidFill>
            <a:srgbClr val="A5A5A5"/>
          </a:solidFill>
          <a:ln w="12700" cap="flat" cmpd="sng" algn="ctr">
            <a:noFill/>
            <a:prstDash val="solid"/>
            <a:miter lim="800000"/>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 name="矩形 6"/>
          <p:cNvSpPr/>
          <p:nvPr userDrawn="1"/>
        </p:nvSpPr>
        <p:spPr>
          <a:xfrm>
            <a:off x="7210963" y="6606301"/>
            <a:ext cx="2539037" cy="251699"/>
          </a:xfrm>
          <a:prstGeom prst="rect">
            <a:avLst/>
          </a:prstGeom>
          <a:solidFill>
            <a:srgbClr val="A5A5A5"/>
          </a:solidFill>
          <a:ln w="12700" cap="flat" cmpd="sng" algn="ctr">
            <a:noFill/>
            <a:prstDash val="solid"/>
            <a:miter lim="800000"/>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397438406"/>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8128000"/>
          </a:xfrm>
          <a:prstGeom prst="rect">
            <a:avLst/>
          </a:prstGeom>
        </p:spPr>
      </p:pic>
      <p:sp>
        <p:nvSpPr>
          <p:cNvPr id="8" name="矩形 7"/>
          <p:cNvSpPr/>
          <p:nvPr userDrawn="1"/>
        </p:nvSpPr>
        <p:spPr>
          <a:xfrm>
            <a:off x="3" y="0"/>
            <a:ext cx="12191999" cy="6858000"/>
          </a:xfrm>
          <a:prstGeom prst="rect">
            <a:avLst/>
          </a:prstGeom>
          <a:gradFill flip="none" rotWithShape="1">
            <a:gsLst>
              <a:gs pos="75000">
                <a:schemeClr val="bg1">
                  <a:alpha val="79000"/>
                </a:schemeClr>
              </a:gs>
              <a:gs pos="100000">
                <a:schemeClr val="bg1">
                  <a:alpha val="71000"/>
                </a:schemeClr>
              </a:gs>
              <a:gs pos="5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矩形 8"/>
          <p:cNvSpPr/>
          <p:nvPr userDrawn="1"/>
        </p:nvSpPr>
        <p:spPr>
          <a:xfrm>
            <a:off x="1838669" y="-827351"/>
            <a:ext cx="8512703" cy="8512702"/>
          </a:xfrm>
          <a:prstGeom prst="rect">
            <a:avLst/>
          </a:prstGeom>
          <a:blipFill dpi="0" rotWithShape="1">
            <a:blip r:embed="rId3" cstate="print">
              <a:alphaModFix amt="5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cstate="print">
            <a:extLst>
              <a:ext uri="{28A0092B-C50C-407E-A947-70E740481C1C}">
                <a14:useLocalDpi xmlns:a14="http://schemas.microsoft.com/office/drawing/2010/main" val="0"/>
              </a:ext>
            </a:extLst>
          </a:blip>
          <a:srcRect t="8438" b="7188"/>
          <a:stretch>
            <a:fillRect/>
          </a:stretch>
        </p:blipFill>
        <p:spPr>
          <a:xfrm>
            <a:off x="0" y="0"/>
            <a:ext cx="12192000" cy="6858000"/>
          </a:xfrm>
          <a:prstGeom prst="rect">
            <a:avLst/>
          </a:prstGeom>
        </p:spPr>
      </p:pic>
      <p:sp>
        <p:nvSpPr>
          <p:cNvPr id="9" name="矩形 8"/>
          <p:cNvSpPr/>
          <p:nvPr userDrawn="1"/>
        </p:nvSpPr>
        <p:spPr>
          <a:xfrm>
            <a:off x="0" y="0"/>
            <a:ext cx="12192000" cy="6858000"/>
          </a:xfrm>
          <a:prstGeom prst="rect">
            <a:avLst/>
          </a:prstGeom>
          <a:gradFill flip="none" rotWithShape="1">
            <a:gsLst>
              <a:gs pos="54000">
                <a:schemeClr val="bg1">
                  <a:alpha val="77000"/>
                </a:schemeClr>
              </a:gs>
              <a:gs pos="0">
                <a:schemeClr val="bg1">
                  <a:alpha val="75000"/>
                </a:schemeClr>
              </a:gs>
              <a:gs pos="100000">
                <a:schemeClr val="bg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0" name="矩形 9"/>
          <p:cNvSpPr/>
          <p:nvPr userDrawn="1"/>
        </p:nvSpPr>
        <p:spPr>
          <a:xfrm>
            <a:off x="7935651" y="-3614130"/>
            <a:ext cx="8512703" cy="8512702"/>
          </a:xfrm>
          <a:prstGeom prst="rect">
            <a:avLst/>
          </a:prstGeom>
          <a:blipFill dpi="0" rotWithShape="1">
            <a:blip r:embed="rId3" cstate="print">
              <a:alphaModFix amt="25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过渡页1">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print">
            <a:extLst>
              <a:ext uri="{28A0092B-C50C-407E-A947-70E740481C1C}">
                <a14:useLocalDpi xmlns:a14="http://schemas.microsoft.com/office/drawing/2010/main" val="0"/>
              </a:ext>
            </a:extLst>
          </a:blip>
          <a:srcRect r="622"/>
          <a:stretch>
            <a:fillRect/>
          </a:stretch>
        </p:blipFill>
        <p:spPr>
          <a:xfrm>
            <a:off x="0" y="-1"/>
            <a:ext cx="12192000" cy="6881693"/>
          </a:xfrm>
          <a:prstGeom prst="rect">
            <a:avLst/>
          </a:prstGeom>
        </p:spPr>
      </p:pic>
      <p:sp>
        <p:nvSpPr>
          <p:cNvPr id="8" name="矩形 7"/>
          <p:cNvSpPr/>
          <p:nvPr userDrawn="1"/>
        </p:nvSpPr>
        <p:spPr>
          <a:xfrm>
            <a:off x="7619159" y="2613495"/>
            <a:ext cx="8512703" cy="8512702"/>
          </a:xfrm>
          <a:prstGeom prst="rect">
            <a:avLst/>
          </a:prstGeom>
          <a:blipFill dpi="0" rotWithShape="1">
            <a:blip r:embed="rId3" cstate="print">
              <a:alphaModFix amt="2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
        <p:nvSpPr>
          <p:cNvPr id="9" name="矩形 8"/>
          <p:cNvSpPr/>
          <p:nvPr userDrawn="1"/>
        </p:nvSpPr>
        <p:spPr>
          <a:xfrm>
            <a:off x="0" y="0"/>
            <a:ext cx="12192000" cy="6858000"/>
          </a:xfrm>
          <a:prstGeom prst="rect">
            <a:avLst/>
          </a:prstGeom>
          <a:gradFill flip="none" rotWithShape="1">
            <a:gsLst>
              <a:gs pos="54000">
                <a:schemeClr val="bg1">
                  <a:alpha val="77000"/>
                </a:schemeClr>
              </a:gs>
              <a:gs pos="0">
                <a:schemeClr val="bg1">
                  <a:alpha val="57000"/>
                </a:schemeClr>
              </a:gs>
              <a:gs pos="100000">
                <a:schemeClr val="bg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过渡页2">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 t="15065" r="346"/>
          <a:stretch>
            <a:fillRect/>
          </a:stretch>
        </p:blipFill>
        <p:spPr>
          <a:xfrm>
            <a:off x="-1" y="0"/>
            <a:ext cx="12192001" cy="6893919"/>
          </a:xfrm>
          <a:prstGeom prst="rect">
            <a:avLst/>
          </a:prstGeom>
        </p:spPr>
      </p:pic>
      <p:sp>
        <p:nvSpPr>
          <p:cNvPr id="12" name="矩形 11"/>
          <p:cNvSpPr/>
          <p:nvPr userDrawn="1"/>
        </p:nvSpPr>
        <p:spPr>
          <a:xfrm>
            <a:off x="-4256352" y="2601649"/>
            <a:ext cx="8512703" cy="8512702"/>
          </a:xfrm>
          <a:prstGeom prst="rect">
            <a:avLst/>
          </a:prstGeom>
          <a:blipFill dpi="0" rotWithShape="1">
            <a:blip r:embed="rId3" cstate="print">
              <a:alphaModFix amt="36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
        <p:nvSpPr>
          <p:cNvPr id="7" name="矩形 6"/>
          <p:cNvSpPr/>
          <p:nvPr userDrawn="1"/>
        </p:nvSpPr>
        <p:spPr>
          <a:xfrm>
            <a:off x="0" y="0"/>
            <a:ext cx="12192000" cy="6858000"/>
          </a:xfrm>
          <a:prstGeom prst="rect">
            <a:avLst/>
          </a:prstGeom>
          <a:gradFill flip="none" rotWithShape="1">
            <a:gsLst>
              <a:gs pos="54000">
                <a:schemeClr val="bg1">
                  <a:alpha val="77000"/>
                </a:schemeClr>
              </a:gs>
              <a:gs pos="0">
                <a:schemeClr val="bg1">
                  <a:alpha val="57000"/>
                </a:schemeClr>
              </a:gs>
              <a:gs pos="100000">
                <a:schemeClr val="bg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过渡页3">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b="15146"/>
          <a:stretch>
            <a:fillRect/>
          </a:stretch>
        </p:blipFill>
        <p:spPr>
          <a:xfrm>
            <a:off x="2" y="0"/>
            <a:ext cx="12180271" cy="6858000"/>
          </a:xfrm>
          <a:prstGeom prst="rect">
            <a:avLst/>
          </a:prstGeom>
        </p:spPr>
      </p:pic>
      <p:sp>
        <p:nvSpPr>
          <p:cNvPr id="9" name="矩形 8"/>
          <p:cNvSpPr/>
          <p:nvPr userDrawn="1"/>
        </p:nvSpPr>
        <p:spPr>
          <a:xfrm>
            <a:off x="1833785" y="-4478741"/>
            <a:ext cx="8512703" cy="8512702"/>
          </a:xfrm>
          <a:prstGeom prst="rect">
            <a:avLst/>
          </a:prstGeom>
          <a:blipFill dpi="0" rotWithShape="1">
            <a:blip r:embed="rId3" cstate="print">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
        <p:nvSpPr>
          <p:cNvPr id="12" name="矩形 11"/>
          <p:cNvSpPr/>
          <p:nvPr userDrawn="1"/>
        </p:nvSpPr>
        <p:spPr>
          <a:xfrm>
            <a:off x="0" y="0"/>
            <a:ext cx="12192000" cy="6858000"/>
          </a:xfrm>
          <a:prstGeom prst="rect">
            <a:avLst/>
          </a:prstGeom>
          <a:gradFill flip="none" rotWithShape="1">
            <a:gsLst>
              <a:gs pos="54000">
                <a:schemeClr val="bg1">
                  <a:alpha val="77000"/>
                </a:schemeClr>
              </a:gs>
              <a:gs pos="0">
                <a:schemeClr val="bg1">
                  <a:alpha val="57000"/>
                </a:schemeClr>
              </a:gs>
              <a:gs pos="100000">
                <a:schemeClr val="bg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b="15625"/>
          <a:stretch>
            <a:fillRect/>
          </a:stretch>
        </p:blipFill>
        <p:spPr>
          <a:xfrm>
            <a:off x="0" y="0"/>
            <a:ext cx="12192000" cy="6858000"/>
          </a:xfrm>
          <a:prstGeom prst="rect">
            <a:avLst/>
          </a:prstGeom>
        </p:spPr>
      </p:pic>
      <p:sp>
        <p:nvSpPr>
          <p:cNvPr id="9" name="矩形 8"/>
          <p:cNvSpPr/>
          <p:nvPr userDrawn="1"/>
        </p:nvSpPr>
        <p:spPr>
          <a:xfrm>
            <a:off x="1833785" y="4104820"/>
            <a:ext cx="8512703" cy="8512702"/>
          </a:xfrm>
          <a:prstGeom prst="rect">
            <a:avLst/>
          </a:prstGeom>
          <a:blipFill dpi="0" rotWithShape="1">
            <a:blip r:embed="rId3" cstate="print">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
        <p:nvSpPr>
          <p:cNvPr id="11" name="矩形 10"/>
          <p:cNvSpPr/>
          <p:nvPr userDrawn="1"/>
        </p:nvSpPr>
        <p:spPr>
          <a:xfrm>
            <a:off x="0" y="0"/>
            <a:ext cx="12192000" cy="6858000"/>
          </a:xfrm>
          <a:prstGeom prst="rect">
            <a:avLst/>
          </a:prstGeom>
          <a:gradFill flip="none" rotWithShape="1">
            <a:gsLst>
              <a:gs pos="54000">
                <a:schemeClr val="bg1">
                  <a:alpha val="77000"/>
                </a:schemeClr>
              </a:gs>
              <a:gs pos="0">
                <a:schemeClr val="bg1">
                  <a:alpha val="57000"/>
                </a:schemeClr>
              </a:gs>
              <a:gs pos="100000">
                <a:schemeClr val="bg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页1">
    <p:spTree>
      <p:nvGrpSpPr>
        <p:cNvPr id="1" name=""/>
        <p:cNvGrpSpPr/>
        <p:nvPr/>
      </p:nvGrpSpPr>
      <p:grpSpPr>
        <a:xfrm>
          <a:off x="0" y="0"/>
          <a:ext cx="0" cy="0"/>
          <a:chOff x="0" y="0"/>
          <a:chExt cx="0" cy="0"/>
        </a:xfrm>
      </p:grpSpPr>
      <p:pic>
        <p:nvPicPr>
          <p:cNvPr id="11" name="图片 10"/>
          <p:cNvPicPr>
            <a:picLocks noChangeAspect="1"/>
          </p:cNvPicPr>
          <p:nvPr userDrawn="1"/>
        </p:nvPicPr>
        <p:blipFill rotWithShape="1">
          <a:blip r:embed="rId2" cstate="print">
            <a:extLst>
              <a:ext uri="{28A0092B-C50C-407E-A947-70E740481C1C}">
                <a14:useLocalDpi xmlns:a14="http://schemas.microsoft.com/office/drawing/2010/main" val="0"/>
              </a:ext>
            </a:extLst>
          </a:blip>
          <a:srcRect r="622"/>
          <a:stretch>
            <a:fillRect/>
          </a:stretch>
        </p:blipFill>
        <p:spPr>
          <a:xfrm>
            <a:off x="0" y="-1"/>
            <a:ext cx="12192000" cy="6881693"/>
          </a:xfrm>
          <a:prstGeom prst="rect">
            <a:avLst/>
          </a:prstGeom>
        </p:spPr>
      </p:pic>
      <p:sp>
        <p:nvSpPr>
          <p:cNvPr id="13" name="矩形 12"/>
          <p:cNvSpPr/>
          <p:nvPr userDrawn="1"/>
        </p:nvSpPr>
        <p:spPr>
          <a:xfrm>
            <a:off x="7935651" y="-827352"/>
            <a:ext cx="8512703" cy="8512702"/>
          </a:xfrm>
          <a:prstGeom prst="rect">
            <a:avLst/>
          </a:prstGeom>
          <a:blipFill dpi="0" rotWithShape="1">
            <a:blip r:embed="rId3" cstate="print">
              <a:alphaModFix amt="35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
        <p:nvSpPr>
          <p:cNvPr id="5" name="矩形 4"/>
          <p:cNvSpPr/>
          <p:nvPr userDrawn="1"/>
        </p:nvSpPr>
        <p:spPr>
          <a:xfrm>
            <a:off x="0" y="0"/>
            <a:ext cx="12192000" cy="6858000"/>
          </a:xfrm>
          <a:prstGeom prst="rect">
            <a:avLst/>
          </a:prstGeom>
          <a:gradFill flip="none" rotWithShape="1">
            <a:gsLst>
              <a:gs pos="54000">
                <a:schemeClr val="bg1">
                  <a:alpha val="77000"/>
                </a:schemeClr>
              </a:gs>
              <a:gs pos="0">
                <a:schemeClr val="bg1">
                  <a:alpha val="57000"/>
                </a:schemeClr>
              </a:gs>
              <a:gs pos="100000">
                <a:schemeClr val="bg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8" name="Freeform 11"/>
          <p:cNvSpPr>
            <a:spLocks noEditPoints="1"/>
          </p:cNvSpPr>
          <p:nvPr userDrawn="1"/>
        </p:nvSpPr>
        <p:spPr bwMode="auto">
          <a:xfrm>
            <a:off x="7471129" y="-2172714"/>
            <a:ext cx="6663971" cy="6636436"/>
          </a:xfrm>
          <a:custGeom>
            <a:avLst/>
            <a:gdLst>
              <a:gd name="T0" fmla="*/ 263 w 379"/>
              <a:gd name="T1" fmla="*/ 288 h 379"/>
              <a:gd name="T2" fmla="*/ 252 w 379"/>
              <a:gd name="T3" fmla="*/ 296 h 379"/>
              <a:gd name="T4" fmla="*/ 257 w 379"/>
              <a:gd name="T5" fmla="*/ 298 h 379"/>
              <a:gd name="T6" fmla="*/ 262 w 379"/>
              <a:gd name="T7" fmla="*/ 295 h 379"/>
              <a:gd name="T8" fmla="*/ 266 w 379"/>
              <a:gd name="T9" fmla="*/ 300 h 379"/>
              <a:gd name="T10" fmla="*/ 268 w 379"/>
              <a:gd name="T11" fmla="*/ 317 h 379"/>
              <a:gd name="T12" fmla="*/ 274 w 379"/>
              <a:gd name="T13" fmla="*/ 302 h 379"/>
              <a:gd name="T14" fmla="*/ 258 w 379"/>
              <a:gd name="T15" fmla="*/ 306 h 379"/>
              <a:gd name="T16" fmla="*/ 254 w 379"/>
              <a:gd name="T17" fmla="*/ 282 h 379"/>
              <a:gd name="T18" fmla="*/ 229 w 379"/>
              <a:gd name="T19" fmla="*/ 326 h 379"/>
              <a:gd name="T20" fmla="*/ 221 w 379"/>
              <a:gd name="T21" fmla="*/ 317 h 379"/>
              <a:gd name="T22" fmla="*/ 211 w 379"/>
              <a:gd name="T23" fmla="*/ 305 h 379"/>
              <a:gd name="T24" fmla="*/ 175 w 379"/>
              <a:gd name="T25" fmla="*/ 308 h 379"/>
              <a:gd name="T26" fmla="*/ 160 w 379"/>
              <a:gd name="T27" fmla="*/ 325 h 379"/>
              <a:gd name="T28" fmla="*/ 177 w 379"/>
              <a:gd name="T29" fmla="*/ 328 h 379"/>
              <a:gd name="T30" fmla="*/ 166 w 379"/>
              <a:gd name="T31" fmla="*/ 319 h 379"/>
              <a:gd name="T32" fmla="*/ 170 w 379"/>
              <a:gd name="T33" fmla="*/ 300 h 379"/>
              <a:gd name="T34" fmla="*/ 158 w 379"/>
              <a:gd name="T35" fmla="*/ 301 h 379"/>
              <a:gd name="T36" fmla="*/ 198 w 379"/>
              <a:gd name="T37" fmla="*/ 227 h 379"/>
              <a:gd name="T38" fmla="*/ 143 w 379"/>
              <a:gd name="T39" fmla="*/ 149 h 379"/>
              <a:gd name="T40" fmla="*/ 160 w 379"/>
              <a:gd name="T41" fmla="*/ 248 h 379"/>
              <a:gd name="T42" fmla="*/ 174 w 379"/>
              <a:gd name="T43" fmla="*/ 166 h 379"/>
              <a:gd name="T44" fmla="*/ 167 w 379"/>
              <a:gd name="T45" fmla="*/ 241 h 379"/>
              <a:gd name="T46" fmla="*/ 206 w 379"/>
              <a:gd name="T47" fmla="*/ 197 h 379"/>
              <a:gd name="T48" fmla="*/ 214 w 379"/>
              <a:gd name="T49" fmla="*/ 224 h 379"/>
              <a:gd name="T50" fmla="*/ 217 w 379"/>
              <a:gd name="T51" fmla="*/ 156 h 379"/>
              <a:gd name="T52" fmla="*/ 230 w 379"/>
              <a:gd name="T53" fmla="*/ 156 h 379"/>
              <a:gd name="T54" fmla="*/ 203 w 379"/>
              <a:gd name="T55" fmla="*/ 155 h 379"/>
              <a:gd name="T56" fmla="*/ 118 w 379"/>
              <a:gd name="T57" fmla="*/ 178 h 379"/>
              <a:gd name="T58" fmla="*/ 129 w 379"/>
              <a:gd name="T59" fmla="*/ 106 h 379"/>
              <a:gd name="T60" fmla="*/ 248 w 379"/>
              <a:gd name="T61" fmla="*/ 159 h 379"/>
              <a:gd name="T62" fmla="*/ 266 w 379"/>
              <a:gd name="T63" fmla="*/ 137 h 379"/>
              <a:gd name="T64" fmla="*/ 122 w 379"/>
              <a:gd name="T65" fmla="*/ 291 h 379"/>
              <a:gd name="T66" fmla="*/ 123 w 379"/>
              <a:gd name="T67" fmla="*/ 289 h 379"/>
              <a:gd name="T68" fmla="*/ 100 w 379"/>
              <a:gd name="T69" fmla="*/ 291 h 379"/>
              <a:gd name="T70" fmla="*/ 47 w 379"/>
              <a:gd name="T71" fmla="*/ 237 h 379"/>
              <a:gd name="T72" fmla="*/ 62 w 379"/>
              <a:gd name="T73" fmla="*/ 215 h 379"/>
              <a:gd name="T74" fmla="*/ 43 w 379"/>
              <a:gd name="T75" fmla="*/ 164 h 379"/>
              <a:gd name="T76" fmla="*/ 67 w 379"/>
              <a:gd name="T77" fmla="*/ 148 h 379"/>
              <a:gd name="T78" fmla="*/ 91 w 379"/>
              <a:gd name="T79" fmla="*/ 106 h 379"/>
              <a:gd name="T80" fmla="*/ 94 w 379"/>
              <a:gd name="T81" fmla="*/ 81 h 379"/>
              <a:gd name="T82" fmla="*/ 110 w 379"/>
              <a:gd name="T83" fmla="*/ 73 h 379"/>
              <a:gd name="T84" fmla="*/ 149 w 379"/>
              <a:gd name="T85" fmla="*/ 41 h 379"/>
              <a:gd name="T86" fmla="*/ 184 w 379"/>
              <a:gd name="T87" fmla="*/ 48 h 379"/>
              <a:gd name="T88" fmla="*/ 222 w 379"/>
              <a:gd name="T89" fmla="*/ 44 h 379"/>
              <a:gd name="T90" fmla="*/ 240 w 379"/>
              <a:gd name="T91" fmla="*/ 55 h 379"/>
              <a:gd name="T92" fmla="*/ 257 w 379"/>
              <a:gd name="T93" fmla="*/ 80 h 379"/>
              <a:gd name="T94" fmla="*/ 288 w 379"/>
              <a:gd name="T95" fmla="*/ 103 h 379"/>
              <a:gd name="T96" fmla="*/ 331 w 379"/>
              <a:gd name="T97" fmla="*/ 127 h 379"/>
              <a:gd name="T98" fmla="*/ 321 w 379"/>
              <a:gd name="T99" fmla="*/ 158 h 379"/>
              <a:gd name="T100" fmla="*/ 336 w 379"/>
              <a:gd name="T101" fmla="*/ 195 h 379"/>
              <a:gd name="T102" fmla="*/ 336 w 379"/>
              <a:gd name="T103" fmla="*/ 204 h 379"/>
              <a:gd name="T104" fmla="*/ 331 w 379"/>
              <a:gd name="T105" fmla="*/ 236 h 379"/>
              <a:gd name="T106" fmla="*/ 301 w 379"/>
              <a:gd name="T107" fmla="*/ 256 h 379"/>
              <a:gd name="T108" fmla="*/ 270 w 379"/>
              <a:gd name="T109" fmla="*/ 38 h 379"/>
              <a:gd name="T110" fmla="*/ 46 w 379"/>
              <a:gd name="T111" fmla="*/ 95 h 379"/>
              <a:gd name="T112" fmla="*/ 82 w 379"/>
              <a:gd name="T113" fmla="*/ 324 h 379"/>
              <a:gd name="T114" fmla="*/ 313 w 379"/>
              <a:gd name="T115" fmla="*/ 309 h 379"/>
              <a:gd name="T116" fmla="*/ 360 w 379"/>
              <a:gd name="T117" fmla="*/ 238 h 379"/>
              <a:gd name="T118" fmla="*/ 157 w 379"/>
              <a:gd name="T119" fmla="*/ 364 h 379"/>
              <a:gd name="T120" fmla="*/ 13 w 379"/>
              <a:gd name="T121" fmla="*/ 174 h 379"/>
              <a:gd name="T122" fmla="*/ 189 w 379"/>
              <a:gd name="T123" fmla="*/ 13 h 379"/>
              <a:gd name="T124" fmla="*/ 189 w 379"/>
              <a:gd name="T125"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9" h="379">
                <a:moveTo>
                  <a:pt x="253" y="291"/>
                </a:moveTo>
                <a:cubicBezTo>
                  <a:pt x="254" y="290"/>
                  <a:pt x="254" y="290"/>
                  <a:pt x="254" y="290"/>
                </a:cubicBezTo>
                <a:cubicBezTo>
                  <a:pt x="254" y="290"/>
                  <a:pt x="254" y="291"/>
                  <a:pt x="255" y="291"/>
                </a:cubicBezTo>
                <a:cubicBezTo>
                  <a:pt x="255" y="292"/>
                  <a:pt x="255" y="292"/>
                  <a:pt x="255" y="292"/>
                </a:cubicBezTo>
                <a:cubicBezTo>
                  <a:pt x="255" y="292"/>
                  <a:pt x="255" y="292"/>
                  <a:pt x="255" y="292"/>
                </a:cubicBezTo>
                <a:cubicBezTo>
                  <a:pt x="255" y="292"/>
                  <a:pt x="255" y="292"/>
                  <a:pt x="255" y="292"/>
                </a:cubicBezTo>
                <a:cubicBezTo>
                  <a:pt x="254" y="292"/>
                  <a:pt x="254" y="292"/>
                  <a:pt x="254" y="292"/>
                </a:cubicBezTo>
                <a:cubicBezTo>
                  <a:pt x="254" y="292"/>
                  <a:pt x="253" y="291"/>
                  <a:pt x="253" y="291"/>
                </a:cubicBezTo>
                <a:cubicBezTo>
                  <a:pt x="253" y="291"/>
                  <a:pt x="253" y="291"/>
                  <a:pt x="253" y="291"/>
                </a:cubicBezTo>
                <a:moveTo>
                  <a:pt x="259" y="286"/>
                </a:moveTo>
                <a:cubicBezTo>
                  <a:pt x="259" y="286"/>
                  <a:pt x="259" y="286"/>
                  <a:pt x="259" y="286"/>
                </a:cubicBezTo>
                <a:cubicBezTo>
                  <a:pt x="259" y="284"/>
                  <a:pt x="262" y="281"/>
                  <a:pt x="263" y="280"/>
                </a:cubicBezTo>
                <a:cubicBezTo>
                  <a:pt x="264" y="279"/>
                  <a:pt x="264" y="279"/>
                  <a:pt x="264" y="279"/>
                </a:cubicBezTo>
                <a:cubicBezTo>
                  <a:pt x="264" y="279"/>
                  <a:pt x="264" y="279"/>
                  <a:pt x="264" y="279"/>
                </a:cubicBezTo>
                <a:cubicBezTo>
                  <a:pt x="265" y="280"/>
                  <a:pt x="265" y="280"/>
                  <a:pt x="265" y="280"/>
                </a:cubicBezTo>
                <a:cubicBezTo>
                  <a:pt x="265" y="280"/>
                  <a:pt x="265" y="281"/>
                  <a:pt x="265" y="281"/>
                </a:cubicBezTo>
                <a:cubicBezTo>
                  <a:pt x="265" y="282"/>
                  <a:pt x="265" y="283"/>
                  <a:pt x="265" y="284"/>
                </a:cubicBezTo>
                <a:cubicBezTo>
                  <a:pt x="265" y="284"/>
                  <a:pt x="265" y="284"/>
                  <a:pt x="265" y="284"/>
                </a:cubicBezTo>
                <a:cubicBezTo>
                  <a:pt x="265" y="284"/>
                  <a:pt x="265" y="284"/>
                  <a:pt x="265" y="284"/>
                </a:cubicBezTo>
                <a:cubicBezTo>
                  <a:pt x="265" y="285"/>
                  <a:pt x="266" y="289"/>
                  <a:pt x="264" y="289"/>
                </a:cubicBezTo>
                <a:cubicBezTo>
                  <a:pt x="264" y="290"/>
                  <a:pt x="264" y="290"/>
                  <a:pt x="264" y="290"/>
                </a:cubicBezTo>
                <a:cubicBezTo>
                  <a:pt x="264" y="289"/>
                  <a:pt x="263" y="289"/>
                  <a:pt x="263" y="288"/>
                </a:cubicBezTo>
                <a:cubicBezTo>
                  <a:pt x="263" y="288"/>
                  <a:pt x="263" y="288"/>
                  <a:pt x="263" y="288"/>
                </a:cubicBezTo>
                <a:cubicBezTo>
                  <a:pt x="263" y="288"/>
                  <a:pt x="263" y="288"/>
                  <a:pt x="263" y="288"/>
                </a:cubicBezTo>
                <a:cubicBezTo>
                  <a:pt x="262" y="288"/>
                  <a:pt x="262" y="288"/>
                  <a:pt x="262" y="288"/>
                </a:cubicBezTo>
                <a:cubicBezTo>
                  <a:pt x="261" y="288"/>
                  <a:pt x="261" y="288"/>
                  <a:pt x="260" y="288"/>
                </a:cubicBezTo>
                <a:cubicBezTo>
                  <a:pt x="260" y="287"/>
                  <a:pt x="260" y="287"/>
                  <a:pt x="259" y="287"/>
                </a:cubicBezTo>
                <a:cubicBezTo>
                  <a:pt x="259" y="287"/>
                  <a:pt x="259" y="287"/>
                  <a:pt x="259" y="287"/>
                </a:cubicBezTo>
                <a:cubicBezTo>
                  <a:pt x="259" y="287"/>
                  <a:pt x="259" y="287"/>
                  <a:pt x="259" y="287"/>
                </a:cubicBezTo>
                <a:cubicBezTo>
                  <a:pt x="259" y="287"/>
                  <a:pt x="259" y="287"/>
                  <a:pt x="259" y="287"/>
                </a:cubicBezTo>
                <a:cubicBezTo>
                  <a:pt x="259" y="287"/>
                  <a:pt x="259" y="287"/>
                  <a:pt x="259" y="287"/>
                </a:cubicBezTo>
                <a:cubicBezTo>
                  <a:pt x="259" y="286"/>
                  <a:pt x="259" y="286"/>
                  <a:pt x="259" y="286"/>
                </a:cubicBezTo>
                <a:close/>
                <a:moveTo>
                  <a:pt x="261" y="291"/>
                </a:moveTo>
                <a:cubicBezTo>
                  <a:pt x="261" y="291"/>
                  <a:pt x="261" y="291"/>
                  <a:pt x="261" y="291"/>
                </a:cubicBezTo>
                <a:cubicBezTo>
                  <a:pt x="262" y="291"/>
                  <a:pt x="262" y="291"/>
                  <a:pt x="262" y="291"/>
                </a:cubicBezTo>
                <a:cubicBezTo>
                  <a:pt x="262" y="291"/>
                  <a:pt x="262" y="291"/>
                  <a:pt x="262" y="291"/>
                </a:cubicBezTo>
                <a:cubicBezTo>
                  <a:pt x="262" y="291"/>
                  <a:pt x="262" y="291"/>
                  <a:pt x="262" y="291"/>
                </a:cubicBezTo>
                <a:cubicBezTo>
                  <a:pt x="262" y="292"/>
                  <a:pt x="262" y="292"/>
                  <a:pt x="262" y="292"/>
                </a:cubicBezTo>
                <a:cubicBezTo>
                  <a:pt x="261" y="292"/>
                  <a:pt x="261" y="292"/>
                  <a:pt x="261" y="292"/>
                </a:cubicBezTo>
                <a:cubicBezTo>
                  <a:pt x="261" y="292"/>
                  <a:pt x="261" y="291"/>
                  <a:pt x="261" y="291"/>
                </a:cubicBezTo>
                <a:moveTo>
                  <a:pt x="244" y="288"/>
                </a:moveTo>
                <a:cubicBezTo>
                  <a:pt x="244" y="288"/>
                  <a:pt x="244" y="288"/>
                  <a:pt x="244" y="288"/>
                </a:cubicBezTo>
                <a:cubicBezTo>
                  <a:pt x="244" y="288"/>
                  <a:pt x="244" y="288"/>
                  <a:pt x="244" y="288"/>
                </a:cubicBezTo>
                <a:cubicBezTo>
                  <a:pt x="245" y="289"/>
                  <a:pt x="246" y="289"/>
                  <a:pt x="246" y="290"/>
                </a:cubicBezTo>
                <a:cubicBezTo>
                  <a:pt x="248" y="291"/>
                  <a:pt x="250" y="292"/>
                  <a:pt x="251" y="294"/>
                </a:cubicBezTo>
                <a:cubicBezTo>
                  <a:pt x="251" y="294"/>
                  <a:pt x="251" y="294"/>
                  <a:pt x="251" y="294"/>
                </a:cubicBezTo>
                <a:cubicBezTo>
                  <a:pt x="251" y="295"/>
                  <a:pt x="251" y="295"/>
                  <a:pt x="251" y="295"/>
                </a:cubicBezTo>
                <a:cubicBezTo>
                  <a:pt x="252" y="295"/>
                  <a:pt x="252" y="296"/>
                  <a:pt x="252" y="296"/>
                </a:cubicBezTo>
                <a:cubicBezTo>
                  <a:pt x="252" y="296"/>
                  <a:pt x="252" y="296"/>
                  <a:pt x="252" y="296"/>
                </a:cubicBezTo>
                <a:cubicBezTo>
                  <a:pt x="252" y="296"/>
                  <a:pt x="252" y="296"/>
                  <a:pt x="252" y="296"/>
                </a:cubicBezTo>
                <a:cubicBezTo>
                  <a:pt x="250" y="296"/>
                  <a:pt x="249" y="295"/>
                  <a:pt x="247" y="296"/>
                </a:cubicBezTo>
                <a:cubicBezTo>
                  <a:pt x="246" y="297"/>
                  <a:pt x="246" y="297"/>
                  <a:pt x="246" y="297"/>
                </a:cubicBezTo>
                <a:cubicBezTo>
                  <a:pt x="246" y="297"/>
                  <a:pt x="246" y="297"/>
                  <a:pt x="246" y="297"/>
                </a:cubicBezTo>
                <a:cubicBezTo>
                  <a:pt x="246" y="297"/>
                  <a:pt x="246" y="297"/>
                  <a:pt x="246" y="297"/>
                </a:cubicBezTo>
                <a:cubicBezTo>
                  <a:pt x="246" y="297"/>
                  <a:pt x="246" y="297"/>
                  <a:pt x="246" y="297"/>
                </a:cubicBezTo>
                <a:cubicBezTo>
                  <a:pt x="246" y="297"/>
                  <a:pt x="246" y="297"/>
                  <a:pt x="246" y="297"/>
                </a:cubicBezTo>
                <a:cubicBezTo>
                  <a:pt x="246" y="297"/>
                  <a:pt x="246" y="297"/>
                  <a:pt x="246" y="297"/>
                </a:cubicBezTo>
                <a:cubicBezTo>
                  <a:pt x="246" y="298"/>
                  <a:pt x="246" y="298"/>
                  <a:pt x="246" y="298"/>
                </a:cubicBezTo>
                <a:cubicBezTo>
                  <a:pt x="247" y="298"/>
                  <a:pt x="250" y="299"/>
                  <a:pt x="251" y="301"/>
                </a:cubicBezTo>
                <a:cubicBezTo>
                  <a:pt x="251" y="301"/>
                  <a:pt x="251" y="301"/>
                  <a:pt x="252" y="302"/>
                </a:cubicBezTo>
                <a:cubicBezTo>
                  <a:pt x="252" y="302"/>
                  <a:pt x="252" y="302"/>
                  <a:pt x="252" y="303"/>
                </a:cubicBezTo>
                <a:cubicBezTo>
                  <a:pt x="252" y="303"/>
                  <a:pt x="252" y="303"/>
                  <a:pt x="252" y="303"/>
                </a:cubicBezTo>
                <a:cubicBezTo>
                  <a:pt x="252" y="303"/>
                  <a:pt x="252" y="303"/>
                  <a:pt x="252" y="303"/>
                </a:cubicBezTo>
                <a:cubicBezTo>
                  <a:pt x="253" y="303"/>
                  <a:pt x="254" y="303"/>
                  <a:pt x="254" y="303"/>
                </a:cubicBezTo>
                <a:cubicBezTo>
                  <a:pt x="254" y="303"/>
                  <a:pt x="254" y="303"/>
                  <a:pt x="254" y="303"/>
                </a:cubicBezTo>
                <a:cubicBezTo>
                  <a:pt x="255" y="303"/>
                  <a:pt x="255" y="303"/>
                  <a:pt x="255" y="303"/>
                </a:cubicBezTo>
                <a:cubicBezTo>
                  <a:pt x="255" y="303"/>
                  <a:pt x="255" y="302"/>
                  <a:pt x="255" y="302"/>
                </a:cubicBezTo>
                <a:cubicBezTo>
                  <a:pt x="254" y="301"/>
                  <a:pt x="254" y="299"/>
                  <a:pt x="255" y="298"/>
                </a:cubicBezTo>
                <a:cubicBezTo>
                  <a:pt x="255" y="298"/>
                  <a:pt x="256" y="298"/>
                  <a:pt x="256" y="298"/>
                </a:cubicBezTo>
                <a:cubicBezTo>
                  <a:pt x="257" y="298"/>
                  <a:pt x="257" y="298"/>
                  <a:pt x="257" y="298"/>
                </a:cubicBezTo>
                <a:cubicBezTo>
                  <a:pt x="257" y="298"/>
                  <a:pt x="257" y="298"/>
                  <a:pt x="257" y="298"/>
                </a:cubicBezTo>
                <a:cubicBezTo>
                  <a:pt x="257" y="298"/>
                  <a:pt x="257" y="298"/>
                  <a:pt x="257" y="298"/>
                </a:cubicBezTo>
                <a:cubicBezTo>
                  <a:pt x="257" y="297"/>
                  <a:pt x="257" y="297"/>
                  <a:pt x="257" y="297"/>
                </a:cubicBezTo>
                <a:cubicBezTo>
                  <a:pt x="257" y="297"/>
                  <a:pt x="257" y="297"/>
                  <a:pt x="257" y="297"/>
                </a:cubicBezTo>
                <a:cubicBezTo>
                  <a:pt x="257" y="297"/>
                  <a:pt x="257" y="296"/>
                  <a:pt x="257" y="296"/>
                </a:cubicBezTo>
                <a:cubicBezTo>
                  <a:pt x="257" y="296"/>
                  <a:pt x="257" y="296"/>
                  <a:pt x="257" y="296"/>
                </a:cubicBezTo>
                <a:cubicBezTo>
                  <a:pt x="257" y="296"/>
                  <a:pt x="257" y="296"/>
                  <a:pt x="257" y="296"/>
                </a:cubicBezTo>
                <a:cubicBezTo>
                  <a:pt x="257" y="296"/>
                  <a:pt x="257" y="295"/>
                  <a:pt x="256" y="295"/>
                </a:cubicBezTo>
                <a:cubicBezTo>
                  <a:pt x="257" y="294"/>
                  <a:pt x="257" y="294"/>
                  <a:pt x="257" y="294"/>
                </a:cubicBezTo>
                <a:cubicBezTo>
                  <a:pt x="258" y="291"/>
                  <a:pt x="258" y="291"/>
                  <a:pt x="258" y="291"/>
                </a:cubicBezTo>
                <a:cubicBezTo>
                  <a:pt x="258" y="291"/>
                  <a:pt x="258" y="291"/>
                  <a:pt x="258" y="291"/>
                </a:cubicBezTo>
                <a:cubicBezTo>
                  <a:pt x="259" y="292"/>
                  <a:pt x="259" y="292"/>
                  <a:pt x="259" y="292"/>
                </a:cubicBezTo>
                <a:cubicBezTo>
                  <a:pt x="259" y="292"/>
                  <a:pt x="259" y="292"/>
                  <a:pt x="259" y="292"/>
                </a:cubicBezTo>
                <a:cubicBezTo>
                  <a:pt x="259" y="292"/>
                  <a:pt x="259" y="292"/>
                  <a:pt x="259" y="292"/>
                </a:cubicBezTo>
                <a:cubicBezTo>
                  <a:pt x="259" y="292"/>
                  <a:pt x="259" y="292"/>
                  <a:pt x="259" y="292"/>
                </a:cubicBezTo>
                <a:cubicBezTo>
                  <a:pt x="259" y="292"/>
                  <a:pt x="259" y="292"/>
                  <a:pt x="259" y="292"/>
                </a:cubicBezTo>
                <a:cubicBezTo>
                  <a:pt x="258" y="293"/>
                  <a:pt x="258" y="293"/>
                  <a:pt x="258" y="293"/>
                </a:cubicBezTo>
                <a:cubicBezTo>
                  <a:pt x="258" y="293"/>
                  <a:pt x="258" y="293"/>
                  <a:pt x="258" y="293"/>
                </a:cubicBezTo>
                <a:cubicBezTo>
                  <a:pt x="258" y="293"/>
                  <a:pt x="258" y="293"/>
                  <a:pt x="258" y="293"/>
                </a:cubicBezTo>
                <a:cubicBezTo>
                  <a:pt x="258" y="293"/>
                  <a:pt x="258" y="293"/>
                  <a:pt x="258" y="293"/>
                </a:cubicBezTo>
                <a:cubicBezTo>
                  <a:pt x="259" y="293"/>
                  <a:pt x="259" y="293"/>
                  <a:pt x="259" y="293"/>
                </a:cubicBezTo>
                <a:cubicBezTo>
                  <a:pt x="259" y="293"/>
                  <a:pt x="259" y="293"/>
                  <a:pt x="259" y="293"/>
                </a:cubicBezTo>
                <a:cubicBezTo>
                  <a:pt x="260" y="293"/>
                  <a:pt x="260" y="294"/>
                  <a:pt x="260" y="294"/>
                </a:cubicBezTo>
                <a:cubicBezTo>
                  <a:pt x="260" y="294"/>
                  <a:pt x="260" y="294"/>
                  <a:pt x="260" y="294"/>
                </a:cubicBezTo>
                <a:cubicBezTo>
                  <a:pt x="260" y="294"/>
                  <a:pt x="260" y="294"/>
                  <a:pt x="260" y="294"/>
                </a:cubicBezTo>
                <a:cubicBezTo>
                  <a:pt x="261" y="294"/>
                  <a:pt x="262" y="295"/>
                  <a:pt x="262" y="295"/>
                </a:cubicBezTo>
                <a:cubicBezTo>
                  <a:pt x="261" y="295"/>
                  <a:pt x="261" y="295"/>
                  <a:pt x="261" y="295"/>
                </a:cubicBezTo>
                <a:cubicBezTo>
                  <a:pt x="261" y="295"/>
                  <a:pt x="261" y="295"/>
                  <a:pt x="261" y="295"/>
                </a:cubicBezTo>
                <a:cubicBezTo>
                  <a:pt x="261" y="295"/>
                  <a:pt x="261" y="295"/>
                  <a:pt x="261" y="295"/>
                </a:cubicBezTo>
                <a:cubicBezTo>
                  <a:pt x="261" y="296"/>
                  <a:pt x="260" y="297"/>
                  <a:pt x="260" y="299"/>
                </a:cubicBezTo>
                <a:cubicBezTo>
                  <a:pt x="259" y="299"/>
                  <a:pt x="259" y="299"/>
                  <a:pt x="259" y="299"/>
                </a:cubicBezTo>
                <a:cubicBezTo>
                  <a:pt x="259" y="299"/>
                  <a:pt x="259" y="299"/>
                  <a:pt x="259" y="299"/>
                </a:cubicBezTo>
                <a:cubicBezTo>
                  <a:pt x="259" y="299"/>
                  <a:pt x="259" y="299"/>
                  <a:pt x="259" y="299"/>
                </a:cubicBezTo>
                <a:cubicBezTo>
                  <a:pt x="257" y="303"/>
                  <a:pt x="256" y="306"/>
                  <a:pt x="254" y="309"/>
                </a:cubicBezTo>
                <a:cubicBezTo>
                  <a:pt x="253" y="310"/>
                  <a:pt x="251" y="312"/>
                  <a:pt x="252" y="314"/>
                </a:cubicBezTo>
                <a:cubicBezTo>
                  <a:pt x="252" y="314"/>
                  <a:pt x="252" y="314"/>
                  <a:pt x="252" y="314"/>
                </a:cubicBezTo>
                <a:cubicBezTo>
                  <a:pt x="252" y="314"/>
                  <a:pt x="252" y="314"/>
                  <a:pt x="252" y="314"/>
                </a:cubicBezTo>
                <a:cubicBezTo>
                  <a:pt x="252" y="314"/>
                  <a:pt x="252" y="314"/>
                  <a:pt x="252" y="314"/>
                </a:cubicBezTo>
                <a:cubicBezTo>
                  <a:pt x="253" y="315"/>
                  <a:pt x="254" y="315"/>
                  <a:pt x="255" y="315"/>
                </a:cubicBezTo>
                <a:cubicBezTo>
                  <a:pt x="256" y="315"/>
                  <a:pt x="256" y="314"/>
                  <a:pt x="257" y="315"/>
                </a:cubicBezTo>
                <a:cubicBezTo>
                  <a:pt x="257" y="315"/>
                  <a:pt x="257" y="315"/>
                  <a:pt x="257" y="315"/>
                </a:cubicBezTo>
                <a:cubicBezTo>
                  <a:pt x="257" y="315"/>
                  <a:pt x="257" y="315"/>
                  <a:pt x="257" y="315"/>
                </a:cubicBezTo>
                <a:cubicBezTo>
                  <a:pt x="258" y="313"/>
                  <a:pt x="258" y="312"/>
                  <a:pt x="258" y="311"/>
                </a:cubicBezTo>
                <a:cubicBezTo>
                  <a:pt x="259" y="308"/>
                  <a:pt x="261" y="305"/>
                  <a:pt x="262" y="302"/>
                </a:cubicBezTo>
                <a:cubicBezTo>
                  <a:pt x="263" y="302"/>
                  <a:pt x="263" y="301"/>
                  <a:pt x="264" y="301"/>
                </a:cubicBezTo>
                <a:cubicBezTo>
                  <a:pt x="264" y="300"/>
                  <a:pt x="265" y="298"/>
                  <a:pt x="266" y="297"/>
                </a:cubicBezTo>
                <a:cubicBezTo>
                  <a:pt x="267" y="297"/>
                  <a:pt x="267" y="297"/>
                  <a:pt x="267" y="297"/>
                </a:cubicBezTo>
                <a:cubicBezTo>
                  <a:pt x="267" y="297"/>
                  <a:pt x="267" y="297"/>
                  <a:pt x="267" y="297"/>
                </a:cubicBezTo>
                <a:cubicBezTo>
                  <a:pt x="267" y="298"/>
                  <a:pt x="267" y="298"/>
                  <a:pt x="267" y="298"/>
                </a:cubicBezTo>
                <a:cubicBezTo>
                  <a:pt x="267" y="299"/>
                  <a:pt x="267" y="299"/>
                  <a:pt x="266" y="300"/>
                </a:cubicBezTo>
                <a:cubicBezTo>
                  <a:pt x="266" y="301"/>
                  <a:pt x="266" y="303"/>
                  <a:pt x="265" y="304"/>
                </a:cubicBezTo>
                <a:cubicBezTo>
                  <a:pt x="265" y="304"/>
                  <a:pt x="265" y="305"/>
                  <a:pt x="265" y="306"/>
                </a:cubicBezTo>
                <a:cubicBezTo>
                  <a:pt x="265" y="306"/>
                  <a:pt x="265" y="306"/>
                  <a:pt x="265" y="306"/>
                </a:cubicBezTo>
                <a:cubicBezTo>
                  <a:pt x="265" y="307"/>
                  <a:pt x="265" y="307"/>
                  <a:pt x="265" y="307"/>
                </a:cubicBezTo>
                <a:cubicBezTo>
                  <a:pt x="265" y="307"/>
                  <a:pt x="265" y="307"/>
                  <a:pt x="265" y="307"/>
                </a:cubicBezTo>
                <a:cubicBezTo>
                  <a:pt x="265" y="307"/>
                  <a:pt x="265" y="307"/>
                  <a:pt x="265" y="307"/>
                </a:cubicBezTo>
                <a:cubicBezTo>
                  <a:pt x="265" y="307"/>
                  <a:pt x="265" y="307"/>
                  <a:pt x="265" y="307"/>
                </a:cubicBezTo>
                <a:cubicBezTo>
                  <a:pt x="265" y="307"/>
                  <a:pt x="265" y="307"/>
                  <a:pt x="265" y="307"/>
                </a:cubicBezTo>
                <a:cubicBezTo>
                  <a:pt x="265" y="308"/>
                  <a:pt x="264" y="309"/>
                  <a:pt x="264" y="309"/>
                </a:cubicBezTo>
                <a:cubicBezTo>
                  <a:pt x="263" y="310"/>
                  <a:pt x="263" y="311"/>
                  <a:pt x="262" y="312"/>
                </a:cubicBezTo>
                <a:cubicBezTo>
                  <a:pt x="261" y="314"/>
                  <a:pt x="258" y="315"/>
                  <a:pt x="258" y="317"/>
                </a:cubicBezTo>
                <a:cubicBezTo>
                  <a:pt x="258" y="318"/>
                  <a:pt x="258" y="318"/>
                  <a:pt x="258" y="318"/>
                </a:cubicBezTo>
                <a:cubicBezTo>
                  <a:pt x="258" y="318"/>
                  <a:pt x="258" y="318"/>
                  <a:pt x="258" y="318"/>
                </a:cubicBezTo>
                <a:cubicBezTo>
                  <a:pt x="258" y="318"/>
                  <a:pt x="259" y="318"/>
                  <a:pt x="261" y="318"/>
                </a:cubicBezTo>
                <a:cubicBezTo>
                  <a:pt x="262" y="318"/>
                  <a:pt x="263" y="318"/>
                  <a:pt x="264" y="318"/>
                </a:cubicBezTo>
                <a:cubicBezTo>
                  <a:pt x="264" y="318"/>
                  <a:pt x="264" y="318"/>
                  <a:pt x="264" y="318"/>
                </a:cubicBezTo>
                <a:cubicBezTo>
                  <a:pt x="265" y="317"/>
                  <a:pt x="265" y="316"/>
                  <a:pt x="265" y="315"/>
                </a:cubicBezTo>
                <a:cubicBezTo>
                  <a:pt x="266" y="314"/>
                  <a:pt x="267" y="312"/>
                  <a:pt x="268" y="310"/>
                </a:cubicBezTo>
                <a:cubicBezTo>
                  <a:pt x="268" y="310"/>
                  <a:pt x="268" y="310"/>
                  <a:pt x="268" y="310"/>
                </a:cubicBezTo>
                <a:cubicBezTo>
                  <a:pt x="269" y="310"/>
                  <a:pt x="269" y="311"/>
                  <a:pt x="269" y="311"/>
                </a:cubicBezTo>
                <a:cubicBezTo>
                  <a:pt x="270" y="312"/>
                  <a:pt x="270" y="312"/>
                  <a:pt x="270" y="312"/>
                </a:cubicBezTo>
                <a:cubicBezTo>
                  <a:pt x="271" y="313"/>
                  <a:pt x="271" y="314"/>
                  <a:pt x="270" y="314"/>
                </a:cubicBezTo>
                <a:cubicBezTo>
                  <a:pt x="270" y="315"/>
                  <a:pt x="269" y="316"/>
                  <a:pt x="268" y="317"/>
                </a:cubicBezTo>
                <a:cubicBezTo>
                  <a:pt x="268" y="317"/>
                  <a:pt x="268" y="317"/>
                  <a:pt x="268" y="317"/>
                </a:cubicBezTo>
                <a:cubicBezTo>
                  <a:pt x="267" y="318"/>
                  <a:pt x="267" y="318"/>
                  <a:pt x="266" y="318"/>
                </a:cubicBezTo>
                <a:cubicBezTo>
                  <a:pt x="265" y="319"/>
                  <a:pt x="265" y="319"/>
                  <a:pt x="265" y="319"/>
                </a:cubicBezTo>
                <a:cubicBezTo>
                  <a:pt x="265" y="319"/>
                  <a:pt x="265" y="319"/>
                  <a:pt x="265" y="319"/>
                </a:cubicBezTo>
                <a:cubicBezTo>
                  <a:pt x="265" y="319"/>
                  <a:pt x="265" y="319"/>
                  <a:pt x="265" y="319"/>
                </a:cubicBezTo>
                <a:cubicBezTo>
                  <a:pt x="265" y="320"/>
                  <a:pt x="265" y="320"/>
                  <a:pt x="265" y="320"/>
                </a:cubicBezTo>
                <a:cubicBezTo>
                  <a:pt x="265" y="320"/>
                  <a:pt x="265" y="320"/>
                  <a:pt x="265" y="320"/>
                </a:cubicBezTo>
                <a:cubicBezTo>
                  <a:pt x="267" y="320"/>
                  <a:pt x="268" y="319"/>
                  <a:pt x="269" y="319"/>
                </a:cubicBezTo>
                <a:cubicBezTo>
                  <a:pt x="270" y="319"/>
                  <a:pt x="272" y="319"/>
                  <a:pt x="273" y="319"/>
                </a:cubicBezTo>
                <a:cubicBezTo>
                  <a:pt x="273" y="319"/>
                  <a:pt x="273" y="319"/>
                  <a:pt x="273" y="319"/>
                </a:cubicBezTo>
                <a:cubicBezTo>
                  <a:pt x="273" y="319"/>
                  <a:pt x="273" y="319"/>
                  <a:pt x="273" y="319"/>
                </a:cubicBezTo>
                <a:cubicBezTo>
                  <a:pt x="274" y="319"/>
                  <a:pt x="274" y="319"/>
                  <a:pt x="274" y="319"/>
                </a:cubicBezTo>
                <a:cubicBezTo>
                  <a:pt x="274" y="319"/>
                  <a:pt x="274" y="319"/>
                  <a:pt x="274" y="319"/>
                </a:cubicBezTo>
                <a:cubicBezTo>
                  <a:pt x="274" y="319"/>
                  <a:pt x="274" y="319"/>
                  <a:pt x="274" y="319"/>
                </a:cubicBezTo>
                <a:cubicBezTo>
                  <a:pt x="274" y="317"/>
                  <a:pt x="274" y="314"/>
                  <a:pt x="273" y="312"/>
                </a:cubicBezTo>
                <a:cubicBezTo>
                  <a:pt x="273" y="311"/>
                  <a:pt x="273" y="311"/>
                  <a:pt x="273" y="311"/>
                </a:cubicBezTo>
                <a:cubicBezTo>
                  <a:pt x="272" y="310"/>
                  <a:pt x="271" y="310"/>
                  <a:pt x="270" y="309"/>
                </a:cubicBezTo>
                <a:cubicBezTo>
                  <a:pt x="270" y="308"/>
                  <a:pt x="270" y="308"/>
                  <a:pt x="270" y="308"/>
                </a:cubicBezTo>
                <a:cubicBezTo>
                  <a:pt x="270" y="308"/>
                  <a:pt x="270" y="308"/>
                  <a:pt x="271" y="307"/>
                </a:cubicBezTo>
                <a:cubicBezTo>
                  <a:pt x="271" y="307"/>
                  <a:pt x="271" y="306"/>
                  <a:pt x="271" y="306"/>
                </a:cubicBezTo>
                <a:cubicBezTo>
                  <a:pt x="274" y="305"/>
                  <a:pt x="274" y="305"/>
                  <a:pt x="274" y="305"/>
                </a:cubicBezTo>
                <a:cubicBezTo>
                  <a:pt x="274" y="305"/>
                  <a:pt x="274" y="305"/>
                  <a:pt x="274" y="305"/>
                </a:cubicBezTo>
                <a:cubicBezTo>
                  <a:pt x="274" y="304"/>
                  <a:pt x="274" y="303"/>
                  <a:pt x="274" y="302"/>
                </a:cubicBezTo>
                <a:cubicBezTo>
                  <a:pt x="274" y="302"/>
                  <a:pt x="274" y="302"/>
                  <a:pt x="274" y="302"/>
                </a:cubicBezTo>
                <a:cubicBezTo>
                  <a:pt x="274" y="302"/>
                  <a:pt x="274" y="302"/>
                  <a:pt x="274" y="302"/>
                </a:cubicBezTo>
                <a:cubicBezTo>
                  <a:pt x="274" y="302"/>
                  <a:pt x="274" y="302"/>
                  <a:pt x="274" y="302"/>
                </a:cubicBezTo>
                <a:cubicBezTo>
                  <a:pt x="274" y="302"/>
                  <a:pt x="273" y="302"/>
                  <a:pt x="273" y="302"/>
                </a:cubicBezTo>
                <a:cubicBezTo>
                  <a:pt x="273" y="302"/>
                  <a:pt x="273" y="302"/>
                  <a:pt x="273" y="302"/>
                </a:cubicBezTo>
                <a:cubicBezTo>
                  <a:pt x="273" y="302"/>
                  <a:pt x="273" y="302"/>
                  <a:pt x="273" y="302"/>
                </a:cubicBezTo>
                <a:cubicBezTo>
                  <a:pt x="273" y="302"/>
                  <a:pt x="272" y="302"/>
                  <a:pt x="271" y="302"/>
                </a:cubicBezTo>
                <a:cubicBezTo>
                  <a:pt x="271" y="303"/>
                  <a:pt x="271" y="303"/>
                  <a:pt x="271" y="303"/>
                </a:cubicBezTo>
                <a:cubicBezTo>
                  <a:pt x="270" y="304"/>
                  <a:pt x="270" y="304"/>
                  <a:pt x="270" y="304"/>
                </a:cubicBezTo>
                <a:cubicBezTo>
                  <a:pt x="267" y="305"/>
                  <a:pt x="267" y="305"/>
                  <a:pt x="267" y="305"/>
                </a:cubicBezTo>
                <a:cubicBezTo>
                  <a:pt x="267" y="305"/>
                  <a:pt x="267" y="305"/>
                  <a:pt x="267" y="305"/>
                </a:cubicBezTo>
                <a:cubicBezTo>
                  <a:pt x="267" y="305"/>
                  <a:pt x="267" y="305"/>
                  <a:pt x="267" y="305"/>
                </a:cubicBezTo>
                <a:cubicBezTo>
                  <a:pt x="267" y="305"/>
                  <a:pt x="267" y="305"/>
                  <a:pt x="267" y="305"/>
                </a:cubicBezTo>
                <a:cubicBezTo>
                  <a:pt x="267" y="305"/>
                  <a:pt x="267" y="305"/>
                  <a:pt x="267" y="305"/>
                </a:cubicBezTo>
                <a:cubicBezTo>
                  <a:pt x="267" y="304"/>
                  <a:pt x="268" y="302"/>
                  <a:pt x="269" y="301"/>
                </a:cubicBezTo>
                <a:cubicBezTo>
                  <a:pt x="269" y="301"/>
                  <a:pt x="269" y="301"/>
                  <a:pt x="269" y="301"/>
                </a:cubicBezTo>
                <a:cubicBezTo>
                  <a:pt x="270" y="299"/>
                  <a:pt x="270" y="298"/>
                  <a:pt x="270" y="296"/>
                </a:cubicBezTo>
                <a:cubicBezTo>
                  <a:pt x="271" y="296"/>
                  <a:pt x="271" y="294"/>
                  <a:pt x="271" y="293"/>
                </a:cubicBezTo>
                <a:cubicBezTo>
                  <a:pt x="270" y="293"/>
                  <a:pt x="270" y="293"/>
                  <a:pt x="270" y="293"/>
                </a:cubicBezTo>
                <a:cubicBezTo>
                  <a:pt x="269" y="292"/>
                  <a:pt x="268" y="292"/>
                  <a:pt x="268" y="293"/>
                </a:cubicBezTo>
                <a:cubicBezTo>
                  <a:pt x="267" y="293"/>
                  <a:pt x="266" y="294"/>
                  <a:pt x="266" y="295"/>
                </a:cubicBezTo>
                <a:cubicBezTo>
                  <a:pt x="265" y="296"/>
                  <a:pt x="265" y="296"/>
                  <a:pt x="265" y="296"/>
                </a:cubicBezTo>
                <a:cubicBezTo>
                  <a:pt x="264" y="297"/>
                  <a:pt x="263" y="299"/>
                  <a:pt x="261" y="301"/>
                </a:cubicBezTo>
                <a:cubicBezTo>
                  <a:pt x="261" y="302"/>
                  <a:pt x="260" y="303"/>
                  <a:pt x="260" y="303"/>
                </a:cubicBezTo>
                <a:cubicBezTo>
                  <a:pt x="259" y="304"/>
                  <a:pt x="258" y="306"/>
                  <a:pt x="258" y="306"/>
                </a:cubicBezTo>
                <a:cubicBezTo>
                  <a:pt x="258" y="306"/>
                  <a:pt x="258" y="306"/>
                  <a:pt x="258" y="306"/>
                </a:cubicBezTo>
                <a:cubicBezTo>
                  <a:pt x="258" y="305"/>
                  <a:pt x="258" y="304"/>
                  <a:pt x="259" y="303"/>
                </a:cubicBezTo>
                <a:cubicBezTo>
                  <a:pt x="261" y="300"/>
                  <a:pt x="261" y="300"/>
                  <a:pt x="261" y="300"/>
                </a:cubicBezTo>
                <a:cubicBezTo>
                  <a:pt x="263" y="295"/>
                  <a:pt x="263" y="295"/>
                  <a:pt x="263" y="295"/>
                </a:cubicBezTo>
                <a:cubicBezTo>
                  <a:pt x="263" y="294"/>
                  <a:pt x="264" y="294"/>
                  <a:pt x="264" y="294"/>
                </a:cubicBezTo>
                <a:cubicBezTo>
                  <a:pt x="265" y="293"/>
                  <a:pt x="265" y="293"/>
                  <a:pt x="265" y="293"/>
                </a:cubicBezTo>
                <a:cubicBezTo>
                  <a:pt x="266" y="293"/>
                  <a:pt x="266" y="293"/>
                  <a:pt x="266" y="292"/>
                </a:cubicBezTo>
                <a:cubicBezTo>
                  <a:pt x="268" y="290"/>
                  <a:pt x="267" y="286"/>
                  <a:pt x="267" y="284"/>
                </a:cubicBezTo>
                <a:cubicBezTo>
                  <a:pt x="267" y="282"/>
                  <a:pt x="267" y="279"/>
                  <a:pt x="266" y="277"/>
                </a:cubicBezTo>
                <a:cubicBezTo>
                  <a:pt x="266" y="276"/>
                  <a:pt x="265" y="276"/>
                  <a:pt x="265" y="276"/>
                </a:cubicBezTo>
                <a:cubicBezTo>
                  <a:pt x="264" y="276"/>
                  <a:pt x="263" y="276"/>
                  <a:pt x="262" y="277"/>
                </a:cubicBezTo>
                <a:cubicBezTo>
                  <a:pt x="262" y="277"/>
                  <a:pt x="262" y="277"/>
                  <a:pt x="262" y="277"/>
                </a:cubicBezTo>
                <a:cubicBezTo>
                  <a:pt x="262" y="277"/>
                  <a:pt x="262" y="277"/>
                  <a:pt x="262" y="277"/>
                </a:cubicBezTo>
                <a:cubicBezTo>
                  <a:pt x="261" y="278"/>
                  <a:pt x="260" y="282"/>
                  <a:pt x="259" y="284"/>
                </a:cubicBezTo>
                <a:cubicBezTo>
                  <a:pt x="258" y="283"/>
                  <a:pt x="259" y="282"/>
                  <a:pt x="259" y="281"/>
                </a:cubicBezTo>
                <a:cubicBezTo>
                  <a:pt x="259" y="280"/>
                  <a:pt x="260" y="278"/>
                  <a:pt x="259" y="277"/>
                </a:cubicBezTo>
                <a:cubicBezTo>
                  <a:pt x="259" y="277"/>
                  <a:pt x="259" y="277"/>
                  <a:pt x="259" y="277"/>
                </a:cubicBezTo>
                <a:cubicBezTo>
                  <a:pt x="259" y="277"/>
                  <a:pt x="259" y="277"/>
                  <a:pt x="259" y="277"/>
                </a:cubicBezTo>
                <a:cubicBezTo>
                  <a:pt x="259" y="277"/>
                  <a:pt x="258" y="277"/>
                  <a:pt x="258" y="276"/>
                </a:cubicBezTo>
                <a:cubicBezTo>
                  <a:pt x="257" y="276"/>
                  <a:pt x="255" y="276"/>
                  <a:pt x="253" y="277"/>
                </a:cubicBezTo>
                <a:cubicBezTo>
                  <a:pt x="253" y="277"/>
                  <a:pt x="253" y="277"/>
                  <a:pt x="253" y="277"/>
                </a:cubicBezTo>
                <a:cubicBezTo>
                  <a:pt x="253" y="277"/>
                  <a:pt x="253" y="277"/>
                  <a:pt x="253" y="277"/>
                </a:cubicBezTo>
                <a:cubicBezTo>
                  <a:pt x="253" y="278"/>
                  <a:pt x="254" y="279"/>
                  <a:pt x="254" y="279"/>
                </a:cubicBezTo>
                <a:cubicBezTo>
                  <a:pt x="254" y="279"/>
                  <a:pt x="254" y="279"/>
                  <a:pt x="254" y="279"/>
                </a:cubicBezTo>
                <a:cubicBezTo>
                  <a:pt x="254" y="282"/>
                  <a:pt x="254" y="282"/>
                  <a:pt x="254" y="282"/>
                </a:cubicBezTo>
                <a:cubicBezTo>
                  <a:pt x="255" y="283"/>
                  <a:pt x="255" y="284"/>
                  <a:pt x="255" y="285"/>
                </a:cubicBezTo>
                <a:cubicBezTo>
                  <a:pt x="255" y="286"/>
                  <a:pt x="255" y="287"/>
                  <a:pt x="254" y="287"/>
                </a:cubicBezTo>
                <a:cubicBezTo>
                  <a:pt x="254" y="288"/>
                  <a:pt x="253" y="288"/>
                  <a:pt x="253" y="288"/>
                </a:cubicBezTo>
                <a:cubicBezTo>
                  <a:pt x="252" y="288"/>
                  <a:pt x="252" y="288"/>
                  <a:pt x="252" y="288"/>
                </a:cubicBezTo>
                <a:cubicBezTo>
                  <a:pt x="251" y="288"/>
                  <a:pt x="250" y="287"/>
                  <a:pt x="248" y="287"/>
                </a:cubicBezTo>
                <a:cubicBezTo>
                  <a:pt x="248" y="287"/>
                  <a:pt x="247" y="288"/>
                  <a:pt x="246" y="288"/>
                </a:cubicBezTo>
                <a:cubicBezTo>
                  <a:pt x="246" y="288"/>
                  <a:pt x="245" y="287"/>
                  <a:pt x="244" y="288"/>
                </a:cubicBezTo>
                <a:cubicBezTo>
                  <a:pt x="244" y="288"/>
                  <a:pt x="244" y="288"/>
                  <a:pt x="244" y="288"/>
                </a:cubicBezTo>
                <a:close/>
                <a:moveTo>
                  <a:pt x="218" y="323"/>
                </a:moveTo>
                <a:cubicBezTo>
                  <a:pt x="218" y="324"/>
                  <a:pt x="218" y="324"/>
                  <a:pt x="218" y="325"/>
                </a:cubicBezTo>
                <a:cubicBezTo>
                  <a:pt x="219" y="327"/>
                  <a:pt x="222" y="329"/>
                  <a:pt x="223" y="330"/>
                </a:cubicBezTo>
                <a:cubicBezTo>
                  <a:pt x="223" y="330"/>
                  <a:pt x="224" y="331"/>
                  <a:pt x="224" y="331"/>
                </a:cubicBezTo>
                <a:cubicBezTo>
                  <a:pt x="224" y="331"/>
                  <a:pt x="225" y="331"/>
                  <a:pt x="225" y="331"/>
                </a:cubicBezTo>
                <a:cubicBezTo>
                  <a:pt x="226" y="331"/>
                  <a:pt x="226" y="331"/>
                  <a:pt x="226" y="331"/>
                </a:cubicBezTo>
                <a:cubicBezTo>
                  <a:pt x="226" y="331"/>
                  <a:pt x="226" y="331"/>
                  <a:pt x="226" y="331"/>
                </a:cubicBezTo>
                <a:cubicBezTo>
                  <a:pt x="228" y="331"/>
                  <a:pt x="229" y="329"/>
                  <a:pt x="230" y="328"/>
                </a:cubicBezTo>
                <a:cubicBezTo>
                  <a:pt x="230" y="328"/>
                  <a:pt x="231" y="327"/>
                  <a:pt x="231" y="327"/>
                </a:cubicBezTo>
                <a:cubicBezTo>
                  <a:pt x="231" y="327"/>
                  <a:pt x="232" y="326"/>
                  <a:pt x="232" y="326"/>
                </a:cubicBezTo>
                <a:cubicBezTo>
                  <a:pt x="232" y="325"/>
                  <a:pt x="232" y="325"/>
                  <a:pt x="232" y="325"/>
                </a:cubicBezTo>
                <a:cubicBezTo>
                  <a:pt x="232" y="325"/>
                  <a:pt x="232" y="325"/>
                  <a:pt x="232" y="325"/>
                </a:cubicBezTo>
                <a:cubicBezTo>
                  <a:pt x="231" y="325"/>
                  <a:pt x="231" y="325"/>
                  <a:pt x="230" y="325"/>
                </a:cubicBezTo>
                <a:cubicBezTo>
                  <a:pt x="230" y="326"/>
                  <a:pt x="230" y="326"/>
                  <a:pt x="230" y="326"/>
                </a:cubicBezTo>
                <a:cubicBezTo>
                  <a:pt x="230" y="325"/>
                  <a:pt x="230" y="325"/>
                  <a:pt x="230" y="325"/>
                </a:cubicBezTo>
                <a:cubicBezTo>
                  <a:pt x="230" y="325"/>
                  <a:pt x="229" y="326"/>
                  <a:pt x="229" y="326"/>
                </a:cubicBezTo>
                <a:cubicBezTo>
                  <a:pt x="228" y="326"/>
                  <a:pt x="227" y="326"/>
                  <a:pt x="226" y="326"/>
                </a:cubicBezTo>
                <a:cubicBezTo>
                  <a:pt x="226" y="326"/>
                  <a:pt x="225" y="327"/>
                  <a:pt x="225" y="327"/>
                </a:cubicBezTo>
                <a:cubicBezTo>
                  <a:pt x="224" y="327"/>
                  <a:pt x="224" y="326"/>
                  <a:pt x="223" y="326"/>
                </a:cubicBezTo>
                <a:cubicBezTo>
                  <a:pt x="222" y="325"/>
                  <a:pt x="220" y="324"/>
                  <a:pt x="219" y="323"/>
                </a:cubicBezTo>
                <a:cubicBezTo>
                  <a:pt x="219" y="323"/>
                  <a:pt x="219" y="323"/>
                  <a:pt x="219" y="323"/>
                </a:cubicBezTo>
                <a:cubicBezTo>
                  <a:pt x="218" y="323"/>
                  <a:pt x="218" y="323"/>
                  <a:pt x="218" y="323"/>
                </a:cubicBezTo>
                <a:cubicBezTo>
                  <a:pt x="218" y="323"/>
                  <a:pt x="218" y="323"/>
                  <a:pt x="218" y="323"/>
                </a:cubicBezTo>
                <a:close/>
                <a:moveTo>
                  <a:pt x="213" y="325"/>
                </a:moveTo>
                <a:cubicBezTo>
                  <a:pt x="213" y="329"/>
                  <a:pt x="212" y="331"/>
                  <a:pt x="211" y="332"/>
                </a:cubicBezTo>
                <a:cubicBezTo>
                  <a:pt x="209" y="334"/>
                  <a:pt x="206" y="335"/>
                  <a:pt x="204" y="337"/>
                </a:cubicBezTo>
                <a:cubicBezTo>
                  <a:pt x="204" y="337"/>
                  <a:pt x="204" y="337"/>
                  <a:pt x="204" y="337"/>
                </a:cubicBezTo>
                <a:cubicBezTo>
                  <a:pt x="204" y="337"/>
                  <a:pt x="204" y="337"/>
                  <a:pt x="204" y="337"/>
                </a:cubicBezTo>
                <a:cubicBezTo>
                  <a:pt x="204" y="337"/>
                  <a:pt x="204" y="337"/>
                  <a:pt x="204" y="337"/>
                </a:cubicBezTo>
                <a:cubicBezTo>
                  <a:pt x="204" y="337"/>
                  <a:pt x="204" y="337"/>
                  <a:pt x="204" y="337"/>
                </a:cubicBezTo>
                <a:cubicBezTo>
                  <a:pt x="204" y="338"/>
                  <a:pt x="204" y="338"/>
                  <a:pt x="204" y="338"/>
                </a:cubicBezTo>
                <a:cubicBezTo>
                  <a:pt x="205" y="338"/>
                  <a:pt x="206" y="337"/>
                  <a:pt x="207" y="337"/>
                </a:cubicBezTo>
                <a:cubicBezTo>
                  <a:pt x="208" y="337"/>
                  <a:pt x="208" y="337"/>
                  <a:pt x="208" y="337"/>
                </a:cubicBezTo>
                <a:cubicBezTo>
                  <a:pt x="213" y="336"/>
                  <a:pt x="216" y="331"/>
                  <a:pt x="217" y="327"/>
                </a:cubicBezTo>
                <a:cubicBezTo>
                  <a:pt x="217" y="325"/>
                  <a:pt x="217" y="323"/>
                  <a:pt x="217" y="321"/>
                </a:cubicBezTo>
                <a:cubicBezTo>
                  <a:pt x="218" y="321"/>
                  <a:pt x="218" y="320"/>
                  <a:pt x="219" y="320"/>
                </a:cubicBezTo>
                <a:cubicBezTo>
                  <a:pt x="219" y="320"/>
                  <a:pt x="219" y="320"/>
                  <a:pt x="219" y="320"/>
                </a:cubicBezTo>
                <a:cubicBezTo>
                  <a:pt x="219" y="320"/>
                  <a:pt x="219" y="320"/>
                  <a:pt x="219" y="320"/>
                </a:cubicBezTo>
                <a:cubicBezTo>
                  <a:pt x="219" y="319"/>
                  <a:pt x="220" y="318"/>
                  <a:pt x="221" y="318"/>
                </a:cubicBezTo>
                <a:cubicBezTo>
                  <a:pt x="221" y="317"/>
                  <a:pt x="221" y="317"/>
                  <a:pt x="221" y="317"/>
                </a:cubicBezTo>
                <a:cubicBezTo>
                  <a:pt x="221" y="318"/>
                  <a:pt x="221" y="318"/>
                  <a:pt x="221" y="318"/>
                </a:cubicBezTo>
                <a:cubicBezTo>
                  <a:pt x="222" y="316"/>
                  <a:pt x="224" y="314"/>
                  <a:pt x="224" y="313"/>
                </a:cubicBezTo>
                <a:cubicBezTo>
                  <a:pt x="224" y="313"/>
                  <a:pt x="224" y="313"/>
                  <a:pt x="224" y="313"/>
                </a:cubicBezTo>
                <a:cubicBezTo>
                  <a:pt x="224" y="313"/>
                  <a:pt x="224" y="313"/>
                  <a:pt x="224" y="313"/>
                </a:cubicBezTo>
                <a:cubicBezTo>
                  <a:pt x="224" y="313"/>
                  <a:pt x="224" y="313"/>
                  <a:pt x="224" y="313"/>
                </a:cubicBezTo>
                <a:cubicBezTo>
                  <a:pt x="224" y="312"/>
                  <a:pt x="224" y="312"/>
                  <a:pt x="223" y="312"/>
                </a:cubicBezTo>
                <a:cubicBezTo>
                  <a:pt x="222" y="312"/>
                  <a:pt x="221" y="312"/>
                  <a:pt x="220" y="311"/>
                </a:cubicBezTo>
                <a:cubicBezTo>
                  <a:pt x="220" y="311"/>
                  <a:pt x="219" y="311"/>
                  <a:pt x="218" y="311"/>
                </a:cubicBezTo>
                <a:cubicBezTo>
                  <a:pt x="218" y="311"/>
                  <a:pt x="218" y="311"/>
                  <a:pt x="218" y="311"/>
                </a:cubicBezTo>
                <a:cubicBezTo>
                  <a:pt x="218" y="311"/>
                  <a:pt x="218" y="311"/>
                  <a:pt x="218" y="311"/>
                </a:cubicBezTo>
                <a:cubicBezTo>
                  <a:pt x="218" y="312"/>
                  <a:pt x="218" y="312"/>
                  <a:pt x="218" y="312"/>
                </a:cubicBezTo>
                <a:cubicBezTo>
                  <a:pt x="218" y="312"/>
                  <a:pt x="218" y="312"/>
                  <a:pt x="218" y="312"/>
                </a:cubicBezTo>
                <a:cubicBezTo>
                  <a:pt x="218" y="313"/>
                  <a:pt x="218" y="313"/>
                  <a:pt x="218" y="313"/>
                </a:cubicBezTo>
                <a:cubicBezTo>
                  <a:pt x="219" y="314"/>
                  <a:pt x="219" y="314"/>
                  <a:pt x="219" y="314"/>
                </a:cubicBezTo>
                <a:cubicBezTo>
                  <a:pt x="219" y="314"/>
                  <a:pt x="219" y="314"/>
                  <a:pt x="219" y="314"/>
                </a:cubicBezTo>
                <a:cubicBezTo>
                  <a:pt x="219" y="314"/>
                  <a:pt x="218" y="316"/>
                  <a:pt x="217" y="316"/>
                </a:cubicBezTo>
                <a:cubicBezTo>
                  <a:pt x="216" y="313"/>
                  <a:pt x="218" y="310"/>
                  <a:pt x="217" y="307"/>
                </a:cubicBezTo>
                <a:cubicBezTo>
                  <a:pt x="217" y="306"/>
                  <a:pt x="217" y="306"/>
                  <a:pt x="217" y="306"/>
                </a:cubicBezTo>
                <a:cubicBezTo>
                  <a:pt x="217" y="306"/>
                  <a:pt x="217" y="306"/>
                  <a:pt x="217" y="306"/>
                </a:cubicBezTo>
                <a:cubicBezTo>
                  <a:pt x="216" y="306"/>
                  <a:pt x="213" y="304"/>
                  <a:pt x="211" y="305"/>
                </a:cubicBezTo>
                <a:cubicBezTo>
                  <a:pt x="211" y="305"/>
                  <a:pt x="211" y="305"/>
                  <a:pt x="211" y="305"/>
                </a:cubicBezTo>
                <a:cubicBezTo>
                  <a:pt x="211" y="305"/>
                  <a:pt x="211" y="305"/>
                  <a:pt x="211" y="305"/>
                </a:cubicBezTo>
                <a:cubicBezTo>
                  <a:pt x="211" y="305"/>
                  <a:pt x="211" y="305"/>
                  <a:pt x="211" y="305"/>
                </a:cubicBezTo>
                <a:cubicBezTo>
                  <a:pt x="211" y="305"/>
                  <a:pt x="211" y="305"/>
                  <a:pt x="211" y="305"/>
                </a:cubicBezTo>
                <a:cubicBezTo>
                  <a:pt x="211" y="305"/>
                  <a:pt x="211" y="305"/>
                  <a:pt x="211" y="305"/>
                </a:cubicBezTo>
                <a:cubicBezTo>
                  <a:pt x="211" y="305"/>
                  <a:pt x="211" y="305"/>
                  <a:pt x="211" y="305"/>
                </a:cubicBezTo>
                <a:cubicBezTo>
                  <a:pt x="211" y="306"/>
                  <a:pt x="211" y="306"/>
                  <a:pt x="211" y="307"/>
                </a:cubicBezTo>
                <a:cubicBezTo>
                  <a:pt x="211" y="307"/>
                  <a:pt x="212" y="308"/>
                  <a:pt x="212" y="309"/>
                </a:cubicBezTo>
                <a:cubicBezTo>
                  <a:pt x="212" y="310"/>
                  <a:pt x="212" y="310"/>
                  <a:pt x="212" y="310"/>
                </a:cubicBezTo>
                <a:cubicBezTo>
                  <a:pt x="212" y="314"/>
                  <a:pt x="213" y="317"/>
                  <a:pt x="213" y="320"/>
                </a:cubicBezTo>
                <a:cubicBezTo>
                  <a:pt x="211" y="322"/>
                  <a:pt x="209" y="324"/>
                  <a:pt x="207" y="325"/>
                </a:cubicBezTo>
                <a:cubicBezTo>
                  <a:pt x="206" y="326"/>
                  <a:pt x="205" y="326"/>
                  <a:pt x="204" y="327"/>
                </a:cubicBezTo>
                <a:cubicBezTo>
                  <a:pt x="204" y="327"/>
                  <a:pt x="204" y="327"/>
                  <a:pt x="204" y="327"/>
                </a:cubicBezTo>
                <a:cubicBezTo>
                  <a:pt x="204" y="327"/>
                  <a:pt x="204" y="327"/>
                  <a:pt x="204" y="327"/>
                </a:cubicBezTo>
                <a:cubicBezTo>
                  <a:pt x="204" y="327"/>
                  <a:pt x="204" y="327"/>
                  <a:pt x="204" y="327"/>
                </a:cubicBezTo>
                <a:cubicBezTo>
                  <a:pt x="204" y="327"/>
                  <a:pt x="204" y="327"/>
                  <a:pt x="204" y="327"/>
                </a:cubicBezTo>
                <a:cubicBezTo>
                  <a:pt x="204" y="329"/>
                  <a:pt x="206" y="331"/>
                  <a:pt x="207" y="330"/>
                </a:cubicBezTo>
                <a:cubicBezTo>
                  <a:pt x="208" y="330"/>
                  <a:pt x="208" y="330"/>
                  <a:pt x="208" y="330"/>
                </a:cubicBezTo>
                <a:cubicBezTo>
                  <a:pt x="209" y="330"/>
                  <a:pt x="210" y="329"/>
                  <a:pt x="210" y="328"/>
                </a:cubicBezTo>
                <a:cubicBezTo>
                  <a:pt x="211" y="327"/>
                  <a:pt x="212" y="326"/>
                  <a:pt x="213" y="325"/>
                </a:cubicBezTo>
                <a:moveTo>
                  <a:pt x="152" y="324"/>
                </a:moveTo>
                <a:cubicBezTo>
                  <a:pt x="152" y="323"/>
                  <a:pt x="152" y="323"/>
                  <a:pt x="153" y="321"/>
                </a:cubicBezTo>
                <a:cubicBezTo>
                  <a:pt x="154" y="320"/>
                  <a:pt x="155" y="319"/>
                  <a:pt x="155" y="319"/>
                </a:cubicBezTo>
                <a:cubicBezTo>
                  <a:pt x="155" y="319"/>
                  <a:pt x="155" y="319"/>
                  <a:pt x="155" y="320"/>
                </a:cubicBezTo>
                <a:cubicBezTo>
                  <a:pt x="152" y="324"/>
                  <a:pt x="152" y="324"/>
                  <a:pt x="152" y="324"/>
                </a:cubicBezTo>
                <a:cubicBezTo>
                  <a:pt x="152" y="324"/>
                  <a:pt x="152" y="324"/>
                  <a:pt x="152" y="324"/>
                </a:cubicBezTo>
                <a:moveTo>
                  <a:pt x="173" y="309"/>
                </a:moveTo>
                <a:cubicBezTo>
                  <a:pt x="173" y="308"/>
                  <a:pt x="175" y="308"/>
                  <a:pt x="175" y="308"/>
                </a:cubicBezTo>
                <a:cubicBezTo>
                  <a:pt x="175" y="309"/>
                  <a:pt x="173" y="310"/>
                  <a:pt x="173" y="310"/>
                </a:cubicBezTo>
                <a:cubicBezTo>
                  <a:pt x="173" y="310"/>
                  <a:pt x="173" y="310"/>
                  <a:pt x="173" y="310"/>
                </a:cubicBezTo>
                <a:cubicBezTo>
                  <a:pt x="172" y="310"/>
                  <a:pt x="172" y="310"/>
                  <a:pt x="172" y="310"/>
                </a:cubicBezTo>
                <a:cubicBezTo>
                  <a:pt x="172" y="310"/>
                  <a:pt x="172" y="310"/>
                  <a:pt x="173" y="309"/>
                </a:cubicBezTo>
                <a:moveTo>
                  <a:pt x="147" y="330"/>
                </a:moveTo>
                <a:cubicBezTo>
                  <a:pt x="147" y="331"/>
                  <a:pt x="147" y="333"/>
                  <a:pt x="148" y="333"/>
                </a:cubicBezTo>
                <a:cubicBezTo>
                  <a:pt x="150" y="333"/>
                  <a:pt x="150" y="333"/>
                  <a:pt x="151" y="331"/>
                </a:cubicBezTo>
                <a:cubicBezTo>
                  <a:pt x="151" y="330"/>
                  <a:pt x="152" y="329"/>
                  <a:pt x="153" y="328"/>
                </a:cubicBezTo>
                <a:cubicBezTo>
                  <a:pt x="153" y="327"/>
                  <a:pt x="154" y="327"/>
                  <a:pt x="154" y="326"/>
                </a:cubicBezTo>
                <a:cubicBezTo>
                  <a:pt x="154" y="326"/>
                  <a:pt x="154" y="325"/>
                  <a:pt x="154" y="324"/>
                </a:cubicBezTo>
                <a:cubicBezTo>
                  <a:pt x="155" y="323"/>
                  <a:pt x="155" y="321"/>
                  <a:pt x="155" y="320"/>
                </a:cubicBezTo>
                <a:cubicBezTo>
                  <a:pt x="155" y="319"/>
                  <a:pt x="156" y="319"/>
                  <a:pt x="156" y="318"/>
                </a:cubicBezTo>
                <a:cubicBezTo>
                  <a:pt x="156" y="317"/>
                  <a:pt x="157" y="317"/>
                  <a:pt x="158" y="317"/>
                </a:cubicBezTo>
                <a:cubicBezTo>
                  <a:pt x="160" y="317"/>
                  <a:pt x="160" y="317"/>
                  <a:pt x="160" y="317"/>
                </a:cubicBezTo>
                <a:cubicBezTo>
                  <a:pt x="160" y="317"/>
                  <a:pt x="160" y="317"/>
                  <a:pt x="160" y="317"/>
                </a:cubicBezTo>
                <a:cubicBezTo>
                  <a:pt x="160" y="317"/>
                  <a:pt x="160" y="317"/>
                  <a:pt x="162" y="318"/>
                </a:cubicBezTo>
                <a:cubicBezTo>
                  <a:pt x="162" y="319"/>
                  <a:pt x="162" y="319"/>
                  <a:pt x="162" y="319"/>
                </a:cubicBezTo>
                <a:cubicBezTo>
                  <a:pt x="162" y="319"/>
                  <a:pt x="162" y="320"/>
                  <a:pt x="162" y="320"/>
                </a:cubicBezTo>
                <a:cubicBezTo>
                  <a:pt x="162" y="320"/>
                  <a:pt x="161" y="321"/>
                  <a:pt x="161" y="321"/>
                </a:cubicBezTo>
                <a:cubicBezTo>
                  <a:pt x="161" y="321"/>
                  <a:pt x="160" y="322"/>
                  <a:pt x="161" y="322"/>
                </a:cubicBezTo>
                <a:cubicBezTo>
                  <a:pt x="161" y="322"/>
                  <a:pt x="162" y="323"/>
                  <a:pt x="162" y="323"/>
                </a:cubicBezTo>
                <a:cubicBezTo>
                  <a:pt x="162" y="323"/>
                  <a:pt x="162" y="323"/>
                  <a:pt x="162" y="324"/>
                </a:cubicBezTo>
                <a:cubicBezTo>
                  <a:pt x="162" y="324"/>
                  <a:pt x="161" y="324"/>
                  <a:pt x="161" y="324"/>
                </a:cubicBezTo>
                <a:cubicBezTo>
                  <a:pt x="160" y="325"/>
                  <a:pt x="160" y="325"/>
                  <a:pt x="160" y="325"/>
                </a:cubicBezTo>
                <a:cubicBezTo>
                  <a:pt x="160" y="325"/>
                  <a:pt x="160" y="326"/>
                  <a:pt x="160" y="327"/>
                </a:cubicBezTo>
                <a:cubicBezTo>
                  <a:pt x="161" y="327"/>
                  <a:pt x="161" y="327"/>
                  <a:pt x="161" y="327"/>
                </a:cubicBezTo>
                <a:cubicBezTo>
                  <a:pt x="161" y="327"/>
                  <a:pt x="161" y="328"/>
                  <a:pt x="160" y="328"/>
                </a:cubicBezTo>
                <a:cubicBezTo>
                  <a:pt x="160" y="328"/>
                  <a:pt x="159" y="329"/>
                  <a:pt x="159" y="329"/>
                </a:cubicBezTo>
                <a:cubicBezTo>
                  <a:pt x="158" y="329"/>
                  <a:pt x="157" y="330"/>
                  <a:pt x="154" y="329"/>
                </a:cubicBezTo>
                <a:cubicBezTo>
                  <a:pt x="154" y="329"/>
                  <a:pt x="154" y="329"/>
                  <a:pt x="154" y="330"/>
                </a:cubicBezTo>
                <a:cubicBezTo>
                  <a:pt x="153" y="331"/>
                  <a:pt x="153" y="331"/>
                  <a:pt x="153" y="331"/>
                </a:cubicBezTo>
                <a:cubicBezTo>
                  <a:pt x="153" y="331"/>
                  <a:pt x="153" y="331"/>
                  <a:pt x="153" y="331"/>
                </a:cubicBezTo>
                <a:cubicBezTo>
                  <a:pt x="154" y="331"/>
                  <a:pt x="154" y="332"/>
                  <a:pt x="155" y="332"/>
                </a:cubicBezTo>
                <a:cubicBezTo>
                  <a:pt x="155" y="332"/>
                  <a:pt x="155" y="333"/>
                  <a:pt x="155" y="333"/>
                </a:cubicBezTo>
                <a:cubicBezTo>
                  <a:pt x="157" y="333"/>
                  <a:pt x="157" y="332"/>
                  <a:pt x="158" y="333"/>
                </a:cubicBezTo>
                <a:cubicBezTo>
                  <a:pt x="159" y="333"/>
                  <a:pt x="158" y="334"/>
                  <a:pt x="158" y="334"/>
                </a:cubicBezTo>
                <a:cubicBezTo>
                  <a:pt x="158" y="335"/>
                  <a:pt x="157" y="335"/>
                  <a:pt x="157" y="335"/>
                </a:cubicBezTo>
                <a:cubicBezTo>
                  <a:pt x="156" y="336"/>
                  <a:pt x="157" y="338"/>
                  <a:pt x="157" y="339"/>
                </a:cubicBezTo>
                <a:cubicBezTo>
                  <a:pt x="157" y="340"/>
                  <a:pt x="158" y="342"/>
                  <a:pt x="159" y="341"/>
                </a:cubicBezTo>
                <a:cubicBezTo>
                  <a:pt x="160" y="341"/>
                  <a:pt x="162" y="340"/>
                  <a:pt x="162" y="339"/>
                </a:cubicBezTo>
                <a:cubicBezTo>
                  <a:pt x="163" y="338"/>
                  <a:pt x="163" y="338"/>
                  <a:pt x="163" y="337"/>
                </a:cubicBezTo>
                <a:cubicBezTo>
                  <a:pt x="163" y="337"/>
                  <a:pt x="164" y="332"/>
                  <a:pt x="164" y="332"/>
                </a:cubicBezTo>
                <a:cubicBezTo>
                  <a:pt x="165" y="331"/>
                  <a:pt x="166" y="332"/>
                  <a:pt x="167" y="331"/>
                </a:cubicBezTo>
                <a:cubicBezTo>
                  <a:pt x="168" y="331"/>
                  <a:pt x="170" y="331"/>
                  <a:pt x="171" y="331"/>
                </a:cubicBezTo>
                <a:cubicBezTo>
                  <a:pt x="172" y="331"/>
                  <a:pt x="172" y="331"/>
                  <a:pt x="173" y="330"/>
                </a:cubicBezTo>
                <a:cubicBezTo>
                  <a:pt x="173" y="330"/>
                  <a:pt x="174" y="330"/>
                  <a:pt x="175" y="330"/>
                </a:cubicBezTo>
                <a:cubicBezTo>
                  <a:pt x="175" y="330"/>
                  <a:pt x="176" y="330"/>
                  <a:pt x="176" y="329"/>
                </a:cubicBezTo>
                <a:cubicBezTo>
                  <a:pt x="177" y="329"/>
                  <a:pt x="177" y="329"/>
                  <a:pt x="177" y="328"/>
                </a:cubicBezTo>
                <a:cubicBezTo>
                  <a:pt x="177" y="328"/>
                  <a:pt x="177" y="327"/>
                  <a:pt x="176" y="327"/>
                </a:cubicBezTo>
                <a:cubicBezTo>
                  <a:pt x="176" y="327"/>
                  <a:pt x="175" y="327"/>
                  <a:pt x="175" y="327"/>
                </a:cubicBezTo>
                <a:cubicBezTo>
                  <a:pt x="174" y="326"/>
                  <a:pt x="173" y="325"/>
                  <a:pt x="171" y="324"/>
                </a:cubicBezTo>
                <a:cubicBezTo>
                  <a:pt x="171" y="324"/>
                  <a:pt x="170" y="324"/>
                  <a:pt x="170" y="323"/>
                </a:cubicBezTo>
                <a:cubicBezTo>
                  <a:pt x="170" y="324"/>
                  <a:pt x="170" y="324"/>
                  <a:pt x="170" y="324"/>
                </a:cubicBezTo>
                <a:cubicBezTo>
                  <a:pt x="170" y="324"/>
                  <a:pt x="170" y="324"/>
                  <a:pt x="170" y="325"/>
                </a:cubicBezTo>
                <a:cubicBezTo>
                  <a:pt x="171" y="327"/>
                  <a:pt x="171" y="328"/>
                  <a:pt x="171" y="328"/>
                </a:cubicBezTo>
                <a:cubicBezTo>
                  <a:pt x="170" y="328"/>
                  <a:pt x="168" y="328"/>
                  <a:pt x="167" y="328"/>
                </a:cubicBezTo>
                <a:cubicBezTo>
                  <a:pt x="167" y="329"/>
                  <a:pt x="167" y="329"/>
                  <a:pt x="166" y="329"/>
                </a:cubicBezTo>
                <a:cubicBezTo>
                  <a:pt x="166" y="329"/>
                  <a:pt x="166" y="329"/>
                  <a:pt x="165" y="329"/>
                </a:cubicBezTo>
                <a:cubicBezTo>
                  <a:pt x="165" y="329"/>
                  <a:pt x="165" y="328"/>
                  <a:pt x="164" y="328"/>
                </a:cubicBezTo>
                <a:cubicBezTo>
                  <a:pt x="164" y="327"/>
                  <a:pt x="164" y="327"/>
                  <a:pt x="165" y="327"/>
                </a:cubicBezTo>
                <a:cubicBezTo>
                  <a:pt x="165" y="327"/>
                  <a:pt x="167" y="326"/>
                  <a:pt x="167" y="326"/>
                </a:cubicBezTo>
                <a:cubicBezTo>
                  <a:pt x="167" y="325"/>
                  <a:pt x="167" y="325"/>
                  <a:pt x="166" y="325"/>
                </a:cubicBezTo>
                <a:cubicBezTo>
                  <a:pt x="166" y="324"/>
                  <a:pt x="165" y="325"/>
                  <a:pt x="166" y="323"/>
                </a:cubicBezTo>
                <a:cubicBezTo>
                  <a:pt x="166" y="323"/>
                  <a:pt x="166" y="323"/>
                  <a:pt x="166" y="323"/>
                </a:cubicBezTo>
                <a:cubicBezTo>
                  <a:pt x="167" y="323"/>
                  <a:pt x="167" y="323"/>
                  <a:pt x="167" y="323"/>
                </a:cubicBezTo>
                <a:cubicBezTo>
                  <a:pt x="168" y="323"/>
                  <a:pt x="168" y="323"/>
                  <a:pt x="168" y="323"/>
                </a:cubicBezTo>
                <a:cubicBezTo>
                  <a:pt x="168" y="322"/>
                  <a:pt x="170" y="322"/>
                  <a:pt x="170" y="322"/>
                </a:cubicBezTo>
                <a:cubicBezTo>
                  <a:pt x="171" y="321"/>
                  <a:pt x="171" y="321"/>
                  <a:pt x="171" y="321"/>
                </a:cubicBezTo>
                <a:cubicBezTo>
                  <a:pt x="171" y="321"/>
                  <a:pt x="171" y="320"/>
                  <a:pt x="170" y="320"/>
                </a:cubicBezTo>
                <a:cubicBezTo>
                  <a:pt x="170" y="320"/>
                  <a:pt x="170" y="320"/>
                  <a:pt x="169" y="320"/>
                </a:cubicBezTo>
                <a:cubicBezTo>
                  <a:pt x="168" y="320"/>
                  <a:pt x="166" y="320"/>
                  <a:pt x="166" y="320"/>
                </a:cubicBezTo>
                <a:cubicBezTo>
                  <a:pt x="166" y="320"/>
                  <a:pt x="166" y="320"/>
                  <a:pt x="166" y="319"/>
                </a:cubicBezTo>
                <a:cubicBezTo>
                  <a:pt x="166" y="319"/>
                  <a:pt x="166" y="319"/>
                  <a:pt x="166" y="319"/>
                </a:cubicBezTo>
                <a:cubicBezTo>
                  <a:pt x="166" y="319"/>
                  <a:pt x="166" y="319"/>
                  <a:pt x="166" y="319"/>
                </a:cubicBezTo>
                <a:cubicBezTo>
                  <a:pt x="166" y="319"/>
                  <a:pt x="167" y="318"/>
                  <a:pt x="168" y="317"/>
                </a:cubicBezTo>
                <a:cubicBezTo>
                  <a:pt x="169" y="316"/>
                  <a:pt x="173" y="316"/>
                  <a:pt x="175" y="315"/>
                </a:cubicBezTo>
                <a:cubicBezTo>
                  <a:pt x="176" y="315"/>
                  <a:pt x="179" y="315"/>
                  <a:pt x="179" y="315"/>
                </a:cubicBezTo>
                <a:cubicBezTo>
                  <a:pt x="180" y="315"/>
                  <a:pt x="180" y="314"/>
                  <a:pt x="179" y="314"/>
                </a:cubicBezTo>
                <a:cubicBezTo>
                  <a:pt x="179" y="313"/>
                  <a:pt x="179" y="313"/>
                  <a:pt x="178" y="313"/>
                </a:cubicBezTo>
                <a:cubicBezTo>
                  <a:pt x="177" y="313"/>
                  <a:pt x="177" y="313"/>
                  <a:pt x="176" y="313"/>
                </a:cubicBezTo>
                <a:cubicBezTo>
                  <a:pt x="176" y="313"/>
                  <a:pt x="175" y="313"/>
                  <a:pt x="174" y="314"/>
                </a:cubicBezTo>
                <a:cubicBezTo>
                  <a:pt x="173" y="314"/>
                  <a:pt x="172" y="314"/>
                  <a:pt x="171" y="314"/>
                </a:cubicBezTo>
                <a:cubicBezTo>
                  <a:pt x="170" y="314"/>
                  <a:pt x="170" y="314"/>
                  <a:pt x="169" y="314"/>
                </a:cubicBezTo>
                <a:cubicBezTo>
                  <a:pt x="169" y="315"/>
                  <a:pt x="169" y="314"/>
                  <a:pt x="169" y="314"/>
                </a:cubicBezTo>
                <a:cubicBezTo>
                  <a:pt x="170" y="313"/>
                  <a:pt x="171" y="313"/>
                  <a:pt x="171" y="313"/>
                </a:cubicBezTo>
                <a:cubicBezTo>
                  <a:pt x="172" y="313"/>
                  <a:pt x="172" y="313"/>
                  <a:pt x="173" y="313"/>
                </a:cubicBezTo>
                <a:cubicBezTo>
                  <a:pt x="174" y="312"/>
                  <a:pt x="175" y="311"/>
                  <a:pt x="176" y="310"/>
                </a:cubicBezTo>
                <a:cubicBezTo>
                  <a:pt x="177" y="310"/>
                  <a:pt x="178" y="310"/>
                  <a:pt x="178" y="309"/>
                </a:cubicBezTo>
                <a:cubicBezTo>
                  <a:pt x="179" y="309"/>
                  <a:pt x="179" y="308"/>
                  <a:pt x="179" y="308"/>
                </a:cubicBezTo>
                <a:cubicBezTo>
                  <a:pt x="179" y="307"/>
                  <a:pt x="179" y="307"/>
                  <a:pt x="179" y="307"/>
                </a:cubicBezTo>
                <a:cubicBezTo>
                  <a:pt x="179" y="306"/>
                  <a:pt x="177" y="306"/>
                  <a:pt x="176" y="306"/>
                </a:cubicBezTo>
                <a:cubicBezTo>
                  <a:pt x="176" y="306"/>
                  <a:pt x="176" y="306"/>
                  <a:pt x="176" y="306"/>
                </a:cubicBezTo>
                <a:cubicBezTo>
                  <a:pt x="175" y="306"/>
                  <a:pt x="174" y="307"/>
                  <a:pt x="174" y="307"/>
                </a:cubicBezTo>
                <a:cubicBezTo>
                  <a:pt x="173" y="307"/>
                  <a:pt x="174" y="305"/>
                  <a:pt x="174" y="305"/>
                </a:cubicBezTo>
                <a:cubicBezTo>
                  <a:pt x="174" y="304"/>
                  <a:pt x="173" y="303"/>
                  <a:pt x="173" y="302"/>
                </a:cubicBezTo>
                <a:cubicBezTo>
                  <a:pt x="172" y="302"/>
                  <a:pt x="171" y="300"/>
                  <a:pt x="170" y="300"/>
                </a:cubicBezTo>
                <a:cubicBezTo>
                  <a:pt x="169" y="300"/>
                  <a:pt x="168" y="302"/>
                  <a:pt x="168" y="303"/>
                </a:cubicBezTo>
                <a:cubicBezTo>
                  <a:pt x="167" y="303"/>
                  <a:pt x="167" y="304"/>
                  <a:pt x="167" y="304"/>
                </a:cubicBezTo>
                <a:cubicBezTo>
                  <a:pt x="167" y="305"/>
                  <a:pt x="167" y="305"/>
                  <a:pt x="166" y="306"/>
                </a:cubicBezTo>
                <a:cubicBezTo>
                  <a:pt x="166" y="307"/>
                  <a:pt x="166" y="308"/>
                  <a:pt x="165" y="309"/>
                </a:cubicBezTo>
                <a:cubicBezTo>
                  <a:pt x="164" y="309"/>
                  <a:pt x="164" y="309"/>
                  <a:pt x="164" y="309"/>
                </a:cubicBezTo>
                <a:cubicBezTo>
                  <a:pt x="164" y="310"/>
                  <a:pt x="163" y="310"/>
                  <a:pt x="163" y="310"/>
                </a:cubicBezTo>
                <a:cubicBezTo>
                  <a:pt x="163" y="311"/>
                  <a:pt x="164" y="310"/>
                  <a:pt x="164" y="310"/>
                </a:cubicBezTo>
                <a:cubicBezTo>
                  <a:pt x="165" y="311"/>
                  <a:pt x="165" y="311"/>
                  <a:pt x="165" y="311"/>
                </a:cubicBezTo>
                <a:cubicBezTo>
                  <a:pt x="165" y="311"/>
                  <a:pt x="164" y="312"/>
                  <a:pt x="164" y="313"/>
                </a:cubicBezTo>
                <a:cubicBezTo>
                  <a:pt x="164" y="313"/>
                  <a:pt x="164" y="314"/>
                  <a:pt x="164" y="315"/>
                </a:cubicBezTo>
                <a:cubicBezTo>
                  <a:pt x="163" y="316"/>
                  <a:pt x="161" y="315"/>
                  <a:pt x="160" y="315"/>
                </a:cubicBezTo>
                <a:cubicBezTo>
                  <a:pt x="160" y="315"/>
                  <a:pt x="160" y="315"/>
                  <a:pt x="160" y="315"/>
                </a:cubicBezTo>
                <a:cubicBezTo>
                  <a:pt x="160" y="315"/>
                  <a:pt x="160" y="315"/>
                  <a:pt x="160" y="315"/>
                </a:cubicBezTo>
                <a:cubicBezTo>
                  <a:pt x="160" y="315"/>
                  <a:pt x="160" y="315"/>
                  <a:pt x="160" y="315"/>
                </a:cubicBezTo>
                <a:cubicBezTo>
                  <a:pt x="159" y="314"/>
                  <a:pt x="159" y="314"/>
                  <a:pt x="159" y="314"/>
                </a:cubicBezTo>
                <a:cubicBezTo>
                  <a:pt x="159" y="314"/>
                  <a:pt x="158" y="313"/>
                  <a:pt x="158" y="313"/>
                </a:cubicBezTo>
                <a:cubicBezTo>
                  <a:pt x="157" y="313"/>
                  <a:pt x="157" y="312"/>
                  <a:pt x="157" y="312"/>
                </a:cubicBezTo>
                <a:cubicBezTo>
                  <a:pt x="156" y="312"/>
                  <a:pt x="156" y="312"/>
                  <a:pt x="155" y="311"/>
                </a:cubicBezTo>
                <a:cubicBezTo>
                  <a:pt x="155" y="311"/>
                  <a:pt x="155" y="310"/>
                  <a:pt x="155" y="309"/>
                </a:cubicBezTo>
                <a:cubicBezTo>
                  <a:pt x="155" y="309"/>
                  <a:pt x="156" y="309"/>
                  <a:pt x="156" y="308"/>
                </a:cubicBezTo>
                <a:cubicBezTo>
                  <a:pt x="157" y="307"/>
                  <a:pt x="158" y="307"/>
                  <a:pt x="159" y="307"/>
                </a:cubicBezTo>
                <a:cubicBezTo>
                  <a:pt x="160" y="307"/>
                  <a:pt x="161" y="307"/>
                  <a:pt x="161" y="306"/>
                </a:cubicBezTo>
                <a:cubicBezTo>
                  <a:pt x="163" y="305"/>
                  <a:pt x="161" y="303"/>
                  <a:pt x="160" y="302"/>
                </a:cubicBezTo>
                <a:cubicBezTo>
                  <a:pt x="159" y="302"/>
                  <a:pt x="159" y="301"/>
                  <a:pt x="158" y="301"/>
                </a:cubicBezTo>
                <a:cubicBezTo>
                  <a:pt x="158" y="301"/>
                  <a:pt x="157" y="300"/>
                  <a:pt x="156" y="300"/>
                </a:cubicBezTo>
                <a:cubicBezTo>
                  <a:pt x="156" y="300"/>
                  <a:pt x="155" y="299"/>
                  <a:pt x="154" y="299"/>
                </a:cubicBezTo>
                <a:cubicBezTo>
                  <a:pt x="154" y="300"/>
                  <a:pt x="154" y="300"/>
                  <a:pt x="155" y="301"/>
                </a:cubicBezTo>
                <a:cubicBezTo>
                  <a:pt x="155" y="302"/>
                  <a:pt x="156" y="303"/>
                  <a:pt x="156" y="303"/>
                </a:cubicBezTo>
                <a:cubicBezTo>
                  <a:pt x="155" y="304"/>
                  <a:pt x="155" y="304"/>
                  <a:pt x="156" y="305"/>
                </a:cubicBezTo>
                <a:cubicBezTo>
                  <a:pt x="156" y="305"/>
                  <a:pt x="156" y="306"/>
                  <a:pt x="156" y="307"/>
                </a:cubicBezTo>
                <a:cubicBezTo>
                  <a:pt x="156" y="307"/>
                  <a:pt x="155" y="309"/>
                  <a:pt x="155" y="309"/>
                </a:cubicBezTo>
                <a:cubicBezTo>
                  <a:pt x="154" y="310"/>
                  <a:pt x="154" y="310"/>
                  <a:pt x="154" y="310"/>
                </a:cubicBezTo>
                <a:cubicBezTo>
                  <a:pt x="153" y="311"/>
                  <a:pt x="153" y="312"/>
                  <a:pt x="153" y="314"/>
                </a:cubicBezTo>
                <a:cubicBezTo>
                  <a:pt x="153" y="315"/>
                  <a:pt x="153" y="317"/>
                  <a:pt x="153" y="318"/>
                </a:cubicBezTo>
                <a:cubicBezTo>
                  <a:pt x="153" y="319"/>
                  <a:pt x="152" y="321"/>
                  <a:pt x="152" y="321"/>
                </a:cubicBezTo>
                <a:cubicBezTo>
                  <a:pt x="151" y="322"/>
                  <a:pt x="151" y="323"/>
                  <a:pt x="150" y="325"/>
                </a:cubicBezTo>
                <a:cubicBezTo>
                  <a:pt x="149" y="327"/>
                  <a:pt x="149" y="327"/>
                  <a:pt x="149" y="327"/>
                </a:cubicBezTo>
                <a:cubicBezTo>
                  <a:pt x="148" y="328"/>
                  <a:pt x="148" y="328"/>
                  <a:pt x="148" y="328"/>
                </a:cubicBezTo>
                <a:cubicBezTo>
                  <a:pt x="147" y="329"/>
                  <a:pt x="147" y="330"/>
                  <a:pt x="147" y="330"/>
                </a:cubicBezTo>
                <a:moveTo>
                  <a:pt x="195" y="228"/>
                </a:moveTo>
                <a:cubicBezTo>
                  <a:pt x="194" y="229"/>
                  <a:pt x="194" y="229"/>
                  <a:pt x="194" y="230"/>
                </a:cubicBezTo>
                <a:cubicBezTo>
                  <a:pt x="194" y="231"/>
                  <a:pt x="194" y="232"/>
                  <a:pt x="195" y="232"/>
                </a:cubicBezTo>
                <a:cubicBezTo>
                  <a:pt x="196" y="233"/>
                  <a:pt x="197" y="233"/>
                  <a:pt x="198" y="233"/>
                </a:cubicBezTo>
                <a:cubicBezTo>
                  <a:pt x="200" y="233"/>
                  <a:pt x="201" y="233"/>
                  <a:pt x="201" y="232"/>
                </a:cubicBezTo>
                <a:cubicBezTo>
                  <a:pt x="202" y="232"/>
                  <a:pt x="203" y="231"/>
                  <a:pt x="203" y="230"/>
                </a:cubicBezTo>
                <a:cubicBezTo>
                  <a:pt x="203" y="229"/>
                  <a:pt x="202" y="229"/>
                  <a:pt x="201" y="228"/>
                </a:cubicBezTo>
                <a:cubicBezTo>
                  <a:pt x="201" y="227"/>
                  <a:pt x="200" y="227"/>
                  <a:pt x="198" y="227"/>
                </a:cubicBezTo>
                <a:cubicBezTo>
                  <a:pt x="198" y="227"/>
                  <a:pt x="198" y="227"/>
                  <a:pt x="198" y="227"/>
                </a:cubicBezTo>
                <a:cubicBezTo>
                  <a:pt x="197" y="227"/>
                  <a:pt x="196" y="227"/>
                  <a:pt x="195" y="228"/>
                </a:cubicBezTo>
                <a:moveTo>
                  <a:pt x="180" y="232"/>
                </a:moveTo>
                <a:cubicBezTo>
                  <a:pt x="181" y="231"/>
                  <a:pt x="181" y="231"/>
                  <a:pt x="181" y="230"/>
                </a:cubicBezTo>
                <a:cubicBezTo>
                  <a:pt x="181" y="229"/>
                  <a:pt x="181" y="229"/>
                  <a:pt x="180" y="228"/>
                </a:cubicBezTo>
                <a:cubicBezTo>
                  <a:pt x="179" y="227"/>
                  <a:pt x="178" y="227"/>
                  <a:pt x="176" y="227"/>
                </a:cubicBezTo>
                <a:cubicBezTo>
                  <a:pt x="176" y="227"/>
                  <a:pt x="176" y="227"/>
                  <a:pt x="176" y="227"/>
                </a:cubicBezTo>
                <a:cubicBezTo>
                  <a:pt x="175" y="227"/>
                  <a:pt x="174" y="227"/>
                  <a:pt x="173" y="228"/>
                </a:cubicBezTo>
                <a:cubicBezTo>
                  <a:pt x="172" y="229"/>
                  <a:pt x="172" y="229"/>
                  <a:pt x="172" y="230"/>
                </a:cubicBezTo>
                <a:cubicBezTo>
                  <a:pt x="172" y="231"/>
                  <a:pt x="172" y="231"/>
                  <a:pt x="173" y="232"/>
                </a:cubicBezTo>
                <a:cubicBezTo>
                  <a:pt x="174" y="233"/>
                  <a:pt x="175" y="233"/>
                  <a:pt x="176" y="233"/>
                </a:cubicBezTo>
                <a:cubicBezTo>
                  <a:pt x="178" y="233"/>
                  <a:pt x="179" y="233"/>
                  <a:pt x="180" y="232"/>
                </a:cubicBezTo>
                <a:moveTo>
                  <a:pt x="172" y="241"/>
                </a:moveTo>
                <a:cubicBezTo>
                  <a:pt x="172" y="241"/>
                  <a:pt x="172" y="242"/>
                  <a:pt x="173" y="243"/>
                </a:cubicBezTo>
                <a:cubicBezTo>
                  <a:pt x="174" y="243"/>
                  <a:pt x="175" y="244"/>
                  <a:pt x="176" y="244"/>
                </a:cubicBezTo>
                <a:cubicBezTo>
                  <a:pt x="178" y="244"/>
                  <a:pt x="179" y="243"/>
                  <a:pt x="180" y="243"/>
                </a:cubicBezTo>
                <a:cubicBezTo>
                  <a:pt x="181" y="242"/>
                  <a:pt x="181" y="241"/>
                  <a:pt x="181" y="241"/>
                </a:cubicBezTo>
                <a:cubicBezTo>
                  <a:pt x="181" y="240"/>
                  <a:pt x="181" y="239"/>
                  <a:pt x="180" y="238"/>
                </a:cubicBezTo>
                <a:cubicBezTo>
                  <a:pt x="179" y="238"/>
                  <a:pt x="178" y="237"/>
                  <a:pt x="176" y="237"/>
                </a:cubicBezTo>
                <a:cubicBezTo>
                  <a:pt x="176" y="237"/>
                  <a:pt x="176" y="237"/>
                  <a:pt x="176" y="237"/>
                </a:cubicBezTo>
                <a:cubicBezTo>
                  <a:pt x="175" y="237"/>
                  <a:pt x="174" y="238"/>
                  <a:pt x="173" y="238"/>
                </a:cubicBezTo>
                <a:cubicBezTo>
                  <a:pt x="172" y="239"/>
                  <a:pt x="172" y="240"/>
                  <a:pt x="172" y="241"/>
                </a:cubicBezTo>
                <a:moveTo>
                  <a:pt x="139" y="173"/>
                </a:moveTo>
                <a:cubicBezTo>
                  <a:pt x="139" y="173"/>
                  <a:pt x="139" y="169"/>
                  <a:pt x="140" y="165"/>
                </a:cubicBezTo>
                <a:cubicBezTo>
                  <a:pt x="140" y="160"/>
                  <a:pt x="141" y="154"/>
                  <a:pt x="143" y="149"/>
                </a:cubicBezTo>
                <a:cubicBezTo>
                  <a:pt x="144" y="145"/>
                  <a:pt x="145" y="142"/>
                  <a:pt x="147" y="139"/>
                </a:cubicBezTo>
                <a:cubicBezTo>
                  <a:pt x="148" y="138"/>
                  <a:pt x="149" y="137"/>
                  <a:pt x="150" y="136"/>
                </a:cubicBezTo>
                <a:cubicBezTo>
                  <a:pt x="148" y="129"/>
                  <a:pt x="147" y="125"/>
                  <a:pt x="147" y="125"/>
                </a:cubicBezTo>
                <a:cubicBezTo>
                  <a:pt x="146" y="124"/>
                  <a:pt x="147" y="122"/>
                  <a:pt x="148" y="122"/>
                </a:cubicBezTo>
                <a:cubicBezTo>
                  <a:pt x="149" y="121"/>
                  <a:pt x="151" y="122"/>
                  <a:pt x="151" y="123"/>
                </a:cubicBezTo>
                <a:cubicBezTo>
                  <a:pt x="152" y="123"/>
                  <a:pt x="157" y="136"/>
                  <a:pt x="157" y="161"/>
                </a:cubicBezTo>
                <a:cubicBezTo>
                  <a:pt x="156" y="173"/>
                  <a:pt x="155" y="188"/>
                  <a:pt x="150" y="206"/>
                </a:cubicBezTo>
                <a:cubicBezTo>
                  <a:pt x="150" y="207"/>
                  <a:pt x="149" y="208"/>
                  <a:pt x="148" y="208"/>
                </a:cubicBezTo>
                <a:cubicBezTo>
                  <a:pt x="147" y="208"/>
                  <a:pt x="147" y="208"/>
                  <a:pt x="147" y="208"/>
                </a:cubicBezTo>
                <a:cubicBezTo>
                  <a:pt x="146" y="207"/>
                  <a:pt x="145" y="206"/>
                  <a:pt x="145" y="205"/>
                </a:cubicBezTo>
                <a:cubicBezTo>
                  <a:pt x="150" y="187"/>
                  <a:pt x="151" y="172"/>
                  <a:pt x="152" y="160"/>
                </a:cubicBezTo>
                <a:cubicBezTo>
                  <a:pt x="152" y="153"/>
                  <a:pt x="151" y="147"/>
                  <a:pt x="151" y="142"/>
                </a:cubicBezTo>
                <a:cubicBezTo>
                  <a:pt x="150" y="143"/>
                  <a:pt x="150" y="144"/>
                  <a:pt x="149" y="146"/>
                </a:cubicBezTo>
                <a:cubicBezTo>
                  <a:pt x="148" y="149"/>
                  <a:pt x="147" y="152"/>
                  <a:pt x="146" y="156"/>
                </a:cubicBezTo>
                <a:cubicBezTo>
                  <a:pt x="144" y="164"/>
                  <a:pt x="144" y="171"/>
                  <a:pt x="144" y="173"/>
                </a:cubicBezTo>
                <a:cubicBezTo>
                  <a:pt x="144" y="173"/>
                  <a:pt x="144" y="173"/>
                  <a:pt x="144" y="173"/>
                </a:cubicBezTo>
                <a:cubicBezTo>
                  <a:pt x="143" y="174"/>
                  <a:pt x="142" y="175"/>
                  <a:pt x="141" y="175"/>
                </a:cubicBezTo>
                <a:cubicBezTo>
                  <a:pt x="141" y="175"/>
                  <a:pt x="141" y="175"/>
                  <a:pt x="141" y="175"/>
                </a:cubicBezTo>
                <a:cubicBezTo>
                  <a:pt x="140" y="175"/>
                  <a:pt x="139" y="174"/>
                  <a:pt x="139" y="173"/>
                </a:cubicBezTo>
                <a:moveTo>
                  <a:pt x="157" y="225"/>
                </a:moveTo>
                <a:cubicBezTo>
                  <a:pt x="157" y="224"/>
                  <a:pt x="158" y="223"/>
                  <a:pt x="160" y="223"/>
                </a:cubicBezTo>
                <a:cubicBezTo>
                  <a:pt x="161" y="223"/>
                  <a:pt x="162" y="224"/>
                  <a:pt x="162" y="225"/>
                </a:cubicBezTo>
                <a:cubicBezTo>
                  <a:pt x="162" y="246"/>
                  <a:pt x="162" y="246"/>
                  <a:pt x="162" y="246"/>
                </a:cubicBezTo>
                <a:cubicBezTo>
                  <a:pt x="162" y="247"/>
                  <a:pt x="161" y="248"/>
                  <a:pt x="160" y="248"/>
                </a:cubicBezTo>
                <a:cubicBezTo>
                  <a:pt x="158" y="248"/>
                  <a:pt x="157" y="247"/>
                  <a:pt x="157" y="246"/>
                </a:cubicBezTo>
                <a:lnTo>
                  <a:pt x="157" y="225"/>
                </a:lnTo>
                <a:close/>
                <a:moveTo>
                  <a:pt x="167" y="123"/>
                </a:moveTo>
                <a:cubicBezTo>
                  <a:pt x="167" y="123"/>
                  <a:pt x="167" y="123"/>
                  <a:pt x="167" y="123"/>
                </a:cubicBezTo>
                <a:cubicBezTo>
                  <a:pt x="168" y="122"/>
                  <a:pt x="169" y="121"/>
                  <a:pt x="171" y="122"/>
                </a:cubicBezTo>
                <a:cubicBezTo>
                  <a:pt x="172" y="122"/>
                  <a:pt x="172" y="124"/>
                  <a:pt x="172" y="125"/>
                </a:cubicBezTo>
                <a:cubicBezTo>
                  <a:pt x="172" y="125"/>
                  <a:pt x="172" y="125"/>
                  <a:pt x="172" y="125"/>
                </a:cubicBezTo>
                <a:cubicBezTo>
                  <a:pt x="172" y="125"/>
                  <a:pt x="172" y="125"/>
                  <a:pt x="172" y="125"/>
                </a:cubicBezTo>
                <a:cubicBezTo>
                  <a:pt x="172" y="125"/>
                  <a:pt x="172" y="125"/>
                  <a:pt x="172" y="125"/>
                </a:cubicBezTo>
                <a:cubicBezTo>
                  <a:pt x="172" y="125"/>
                  <a:pt x="172" y="125"/>
                  <a:pt x="172" y="125"/>
                </a:cubicBezTo>
                <a:cubicBezTo>
                  <a:pt x="172" y="126"/>
                  <a:pt x="171" y="126"/>
                  <a:pt x="171" y="127"/>
                </a:cubicBezTo>
                <a:cubicBezTo>
                  <a:pt x="171" y="129"/>
                  <a:pt x="170" y="131"/>
                  <a:pt x="169" y="134"/>
                </a:cubicBezTo>
                <a:cubicBezTo>
                  <a:pt x="169" y="134"/>
                  <a:pt x="169" y="135"/>
                  <a:pt x="169" y="136"/>
                </a:cubicBezTo>
                <a:cubicBezTo>
                  <a:pt x="170" y="137"/>
                  <a:pt x="171" y="138"/>
                  <a:pt x="171" y="139"/>
                </a:cubicBezTo>
                <a:cubicBezTo>
                  <a:pt x="173" y="140"/>
                  <a:pt x="173" y="142"/>
                  <a:pt x="174" y="144"/>
                </a:cubicBezTo>
                <a:cubicBezTo>
                  <a:pt x="176" y="148"/>
                  <a:pt x="177" y="152"/>
                  <a:pt x="178" y="157"/>
                </a:cubicBezTo>
                <a:cubicBezTo>
                  <a:pt x="180" y="165"/>
                  <a:pt x="180" y="173"/>
                  <a:pt x="180" y="173"/>
                </a:cubicBezTo>
                <a:cubicBezTo>
                  <a:pt x="180" y="174"/>
                  <a:pt x="179" y="175"/>
                  <a:pt x="178" y="175"/>
                </a:cubicBezTo>
                <a:cubicBezTo>
                  <a:pt x="178" y="175"/>
                  <a:pt x="178" y="175"/>
                  <a:pt x="178" y="175"/>
                </a:cubicBezTo>
                <a:cubicBezTo>
                  <a:pt x="176" y="175"/>
                  <a:pt x="175" y="174"/>
                  <a:pt x="175" y="173"/>
                </a:cubicBezTo>
                <a:cubicBezTo>
                  <a:pt x="175" y="173"/>
                  <a:pt x="175" y="173"/>
                  <a:pt x="175" y="173"/>
                </a:cubicBezTo>
                <a:cubicBezTo>
                  <a:pt x="175" y="172"/>
                  <a:pt x="175" y="172"/>
                  <a:pt x="175" y="172"/>
                </a:cubicBezTo>
                <a:cubicBezTo>
                  <a:pt x="175" y="172"/>
                  <a:pt x="175" y="172"/>
                  <a:pt x="175" y="171"/>
                </a:cubicBezTo>
                <a:cubicBezTo>
                  <a:pt x="175" y="170"/>
                  <a:pt x="175" y="168"/>
                  <a:pt x="174" y="166"/>
                </a:cubicBezTo>
                <a:cubicBezTo>
                  <a:pt x="174" y="161"/>
                  <a:pt x="173" y="155"/>
                  <a:pt x="171" y="150"/>
                </a:cubicBezTo>
                <a:cubicBezTo>
                  <a:pt x="170" y="147"/>
                  <a:pt x="169" y="144"/>
                  <a:pt x="168" y="142"/>
                </a:cubicBezTo>
                <a:cubicBezTo>
                  <a:pt x="167" y="147"/>
                  <a:pt x="167" y="153"/>
                  <a:pt x="167" y="160"/>
                </a:cubicBezTo>
                <a:cubicBezTo>
                  <a:pt x="167" y="172"/>
                  <a:pt x="169" y="187"/>
                  <a:pt x="173" y="205"/>
                </a:cubicBezTo>
                <a:cubicBezTo>
                  <a:pt x="174" y="206"/>
                  <a:pt x="173" y="207"/>
                  <a:pt x="172" y="208"/>
                </a:cubicBezTo>
                <a:cubicBezTo>
                  <a:pt x="171" y="208"/>
                  <a:pt x="171" y="208"/>
                  <a:pt x="171" y="208"/>
                </a:cubicBezTo>
                <a:cubicBezTo>
                  <a:pt x="170" y="208"/>
                  <a:pt x="169" y="207"/>
                  <a:pt x="169" y="206"/>
                </a:cubicBezTo>
                <a:cubicBezTo>
                  <a:pt x="164" y="188"/>
                  <a:pt x="162" y="173"/>
                  <a:pt x="162" y="161"/>
                </a:cubicBezTo>
                <a:cubicBezTo>
                  <a:pt x="162" y="136"/>
                  <a:pt x="167" y="123"/>
                  <a:pt x="167" y="123"/>
                </a:cubicBezTo>
                <a:moveTo>
                  <a:pt x="167" y="241"/>
                </a:moveTo>
                <a:cubicBezTo>
                  <a:pt x="167" y="238"/>
                  <a:pt x="168" y="236"/>
                  <a:pt x="170" y="235"/>
                </a:cubicBezTo>
                <a:cubicBezTo>
                  <a:pt x="170" y="235"/>
                  <a:pt x="170" y="235"/>
                  <a:pt x="170" y="235"/>
                </a:cubicBezTo>
                <a:cubicBezTo>
                  <a:pt x="169" y="234"/>
                  <a:pt x="167" y="232"/>
                  <a:pt x="167" y="230"/>
                </a:cubicBezTo>
                <a:cubicBezTo>
                  <a:pt x="167" y="228"/>
                  <a:pt x="169" y="226"/>
                  <a:pt x="170" y="225"/>
                </a:cubicBezTo>
                <a:cubicBezTo>
                  <a:pt x="172" y="223"/>
                  <a:pt x="174" y="223"/>
                  <a:pt x="176" y="223"/>
                </a:cubicBezTo>
                <a:cubicBezTo>
                  <a:pt x="179" y="223"/>
                  <a:pt x="181" y="223"/>
                  <a:pt x="183" y="225"/>
                </a:cubicBezTo>
                <a:cubicBezTo>
                  <a:pt x="184" y="226"/>
                  <a:pt x="185" y="228"/>
                  <a:pt x="185" y="230"/>
                </a:cubicBezTo>
                <a:cubicBezTo>
                  <a:pt x="185" y="232"/>
                  <a:pt x="184" y="234"/>
                  <a:pt x="183" y="235"/>
                </a:cubicBezTo>
                <a:cubicBezTo>
                  <a:pt x="183" y="235"/>
                  <a:pt x="183" y="235"/>
                  <a:pt x="183" y="235"/>
                </a:cubicBezTo>
                <a:cubicBezTo>
                  <a:pt x="185" y="236"/>
                  <a:pt x="186" y="238"/>
                  <a:pt x="186" y="241"/>
                </a:cubicBezTo>
                <a:cubicBezTo>
                  <a:pt x="186" y="243"/>
                  <a:pt x="185" y="245"/>
                  <a:pt x="183" y="246"/>
                </a:cubicBezTo>
                <a:cubicBezTo>
                  <a:pt x="181" y="247"/>
                  <a:pt x="179" y="248"/>
                  <a:pt x="176" y="248"/>
                </a:cubicBezTo>
                <a:cubicBezTo>
                  <a:pt x="174" y="248"/>
                  <a:pt x="172" y="247"/>
                  <a:pt x="170" y="246"/>
                </a:cubicBezTo>
                <a:cubicBezTo>
                  <a:pt x="168" y="245"/>
                  <a:pt x="167" y="243"/>
                  <a:pt x="167" y="241"/>
                </a:cubicBezTo>
                <a:moveTo>
                  <a:pt x="189" y="173"/>
                </a:moveTo>
                <a:cubicBezTo>
                  <a:pt x="189" y="168"/>
                  <a:pt x="189" y="165"/>
                  <a:pt x="189" y="161"/>
                </a:cubicBezTo>
                <a:cubicBezTo>
                  <a:pt x="189" y="160"/>
                  <a:pt x="191" y="159"/>
                  <a:pt x="192" y="159"/>
                </a:cubicBezTo>
                <a:cubicBezTo>
                  <a:pt x="193" y="159"/>
                  <a:pt x="194" y="161"/>
                  <a:pt x="194" y="162"/>
                </a:cubicBezTo>
                <a:cubicBezTo>
                  <a:pt x="194" y="165"/>
                  <a:pt x="194" y="169"/>
                  <a:pt x="194" y="173"/>
                </a:cubicBezTo>
                <a:cubicBezTo>
                  <a:pt x="194" y="179"/>
                  <a:pt x="194" y="187"/>
                  <a:pt x="195" y="197"/>
                </a:cubicBezTo>
                <a:cubicBezTo>
                  <a:pt x="195" y="198"/>
                  <a:pt x="194" y="199"/>
                  <a:pt x="193" y="199"/>
                </a:cubicBezTo>
                <a:cubicBezTo>
                  <a:pt x="193" y="199"/>
                  <a:pt x="193" y="199"/>
                  <a:pt x="193" y="199"/>
                </a:cubicBezTo>
                <a:cubicBezTo>
                  <a:pt x="192" y="199"/>
                  <a:pt x="191" y="199"/>
                  <a:pt x="190" y="197"/>
                </a:cubicBezTo>
                <a:cubicBezTo>
                  <a:pt x="189" y="188"/>
                  <a:pt x="189" y="180"/>
                  <a:pt x="189" y="173"/>
                </a:cubicBezTo>
                <a:moveTo>
                  <a:pt x="190" y="230"/>
                </a:moveTo>
                <a:cubicBezTo>
                  <a:pt x="190" y="226"/>
                  <a:pt x="194" y="223"/>
                  <a:pt x="198" y="223"/>
                </a:cubicBezTo>
                <a:cubicBezTo>
                  <a:pt x="202" y="223"/>
                  <a:pt x="205" y="225"/>
                  <a:pt x="206" y="227"/>
                </a:cubicBezTo>
                <a:cubicBezTo>
                  <a:pt x="207" y="228"/>
                  <a:pt x="207" y="228"/>
                  <a:pt x="207" y="228"/>
                </a:cubicBezTo>
                <a:cubicBezTo>
                  <a:pt x="207" y="228"/>
                  <a:pt x="207" y="230"/>
                  <a:pt x="207" y="232"/>
                </a:cubicBezTo>
                <a:cubicBezTo>
                  <a:pt x="207" y="236"/>
                  <a:pt x="205" y="243"/>
                  <a:pt x="196" y="248"/>
                </a:cubicBezTo>
                <a:cubicBezTo>
                  <a:pt x="196" y="248"/>
                  <a:pt x="195" y="248"/>
                  <a:pt x="195" y="248"/>
                </a:cubicBezTo>
                <a:cubicBezTo>
                  <a:pt x="194" y="248"/>
                  <a:pt x="193" y="248"/>
                  <a:pt x="193" y="247"/>
                </a:cubicBezTo>
                <a:cubicBezTo>
                  <a:pt x="192" y="246"/>
                  <a:pt x="193" y="245"/>
                  <a:pt x="194" y="244"/>
                </a:cubicBezTo>
                <a:cubicBezTo>
                  <a:pt x="198" y="241"/>
                  <a:pt x="201" y="239"/>
                  <a:pt x="202" y="237"/>
                </a:cubicBezTo>
                <a:cubicBezTo>
                  <a:pt x="201" y="237"/>
                  <a:pt x="200" y="237"/>
                  <a:pt x="198" y="237"/>
                </a:cubicBezTo>
                <a:cubicBezTo>
                  <a:pt x="194" y="237"/>
                  <a:pt x="190" y="234"/>
                  <a:pt x="190" y="230"/>
                </a:cubicBezTo>
                <a:moveTo>
                  <a:pt x="209" y="199"/>
                </a:moveTo>
                <a:cubicBezTo>
                  <a:pt x="208" y="199"/>
                  <a:pt x="206" y="199"/>
                  <a:pt x="206" y="197"/>
                </a:cubicBezTo>
                <a:cubicBezTo>
                  <a:pt x="205" y="188"/>
                  <a:pt x="205" y="180"/>
                  <a:pt x="205" y="173"/>
                </a:cubicBezTo>
                <a:cubicBezTo>
                  <a:pt x="205" y="168"/>
                  <a:pt x="205" y="165"/>
                  <a:pt x="205" y="161"/>
                </a:cubicBezTo>
                <a:cubicBezTo>
                  <a:pt x="205" y="161"/>
                  <a:pt x="205" y="161"/>
                  <a:pt x="205" y="161"/>
                </a:cubicBezTo>
                <a:cubicBezTo>
                  <a:pt x="205" y="160"/>
                  <a:pt x="206" y="159"/>
                  <a:pt x="208" y="159"/>
                </a:cubicBezTo>
                <a:cubicBezTo>
                  <a:pt x="209" y="159"/>
                  <a:pt x="210" y="161"/>
                  <a:pt x="210" y="162"/>
                </a:cubicBezTo>
                <a:cubicBezTo>
                  <a:pt x="210" y="165"/>
                  <a:pt x="209" y="169"/>
                  <a:pt x="209" y="173"/>
                </a:cubicBezTo>
                <a:cubicBezTo>
                  <a:pt x="209" y="179"/>
                  <a:pt x="210" y="187"/>
                  <a:pt x="211" y="197"/>
                </a:cubicBezTo>
                <a:cubicBezTo>
                  <a:pt x="211" y="198"/>
                  <a:pt x="210" y="199"/>
                  <a:pt x="209" y="199"/>
                </a:cubicBezTo>
                <a:cubicBezTo>
                  <a:pt x="209" y="199"/>
                  <a:pt x="209" y="199"/>
                  <a:pt x="209" y="199"/>
                </a:cubicBezTo>
                <a:moveTo>
                  <a:pt x="210" y="245"/>
                </a:moveTo>
                <a:cubicBezTo>
                  <a:pt x="210" y="244"/>
                  <a:pt x="212" y="243"/>
                  <a:pt x="213" y="243"/>
                </a:cubicBezTo>
                <a:cubicBezTo>
                  <a:pt x="214" y="244"/>
                  <a:pt x="215" y="244"/>
                  <a:pt x="216" y="244"/>
                </a:cubicBezTo>
                <a:cubicBezTo>
                  <a:pt x="216" y="244"/>
                  <a:pt x="216" y="244"/>
                  <a:pt x="216" y="244"/>
                </a:cubicBezTo>
                <a:cubicBezTo>
                  <a:pt x="218" y="244"/>
                  <a:pt x="220" y="243"/>
                  <a:pt x="221" y="243"/>
                </a:cubicBezTo>
                <a:cubicBezTo>
                  <a:pt x="222" y="242"/>
                  <a:pt x="223" y="241"/>
                  <a:pt x="223" y="240"/>
                </a:cubicBezTo>
                <a:cubicBezTo>
                  <a:pt x="223" y="240"/>
                  <a:pt x="223" y="240"/>
                  <a:pt x="223" y="240"/>
                </a:cubicBezTo>
                <a:cubicBezTo>
                  <a:pt x="223" y="238"/>
                  <a:pt x="222" y="238"/>
                  <a:pt x="221" y="237"/>
                </a:cubicBezTo>
                <a:cubicBezTo>
                  <a:pt x="220" y="236"/>
                  <a:pt x="218" y="236"/>
                  <a:pt x="216" y="236"/>
                </a:cubicBezTo>
                <a:cubicBezTo>
                  <a:pt x="216" y="236"/>
                  <a:pt x="215" y="236"/>
                  <a:pt x="215" y="236"/>
                </a:cubicBezTo>
                <a:cubicBezTo>
                  <a:pt x="215" y="236"/>
                  <a:pt x="215" y="236"/>
                  <a:pt x="215" y="236"/>
                </a:cubicBezTo>
                <a:cubicBezTo>
                  <a:pt x="214" y="236"/>
                  <a:pt x="214" y="236"/>
                  <a:pt x="213" y="236"/>
                </a:cubicBezTo>
                <a:cubicBezTo>
                  <a:pt x="212" y="236"/>
                  <a:pt x="212" y="235"/>
                  <a:pt x="212" y="234"/>
                </a:cubicBezTo>
                <a:cubicBezTo>
                  <a:pt x="212" y="226"/>
                  <a:pt x="212" y="226"/>
                  <a:pt x="212" y="226"/>
                </a:cubicBezTo>
                <a:cubicBezTo>
                  <a:pt x="212" y="224"/>
                  <a:pt x="213" y="224"/>
                  <a:pt x="214" y="224"/>
                </a:cubicBezTo>
                <a:cubicBezTo>
                  <a:pt x="223" y="224"/>
                  <a:pt x="223" y="224"/>
                  <a:pt x="223" y="224"/>
                </a:cubicBezTo>
                <a:cubicBezTo>
                  <a:pt x="224" y="224"/>
                  <a:pt x="225" y="224"/>
                  <a:pt x="225" y="226"/>
                </a:cubicBezTo>
                <a:cubicBezTo>
                  <a:pt x="225" y="227"/>
                  <a:pt x="224" y="228"/>
                  <a:pt x="223" y="228"/>
                </a:cubicBezTo>
                <a:cubicBezTo>
                  <a:pt x="217" y="228"/>
                  <a:pt x="217" y="228"/>
                  <a:pt x="217" y="228"/>
                </a:cubicBezTo>
                <a:cubicBezTo>
                  <a:pt x="217" y="232"/>
                  <a:pt x="217" y="232"/>
                  <a:pt x="217" y="232"/>
                </a:cubicBezTo>
                <a:cubicBezTo>
                  <a:pt x="218" y="232"/>
                  <a:pt x="221" y="232"/>
                  <a:pt x="223" y="233"/>
                </a:cubicBezTo>
                <a:cubicBezTo>
                  <a:pt x="225" y="234"/>
                  <a:pt x="227" y="237"/>
                  <a:pt x="227" y="240"/>
                </a:cubicBezTo>
                <a:cubicBezTo>
                  <a:pt x="227" y="240"/>
                  <a:pt x="227" y="240"/>
                  <a:pt x="227" y="241"/>
                </a:cubicBezTo>
                <a:cubicBezTo>
                  <a:pt x="227" y="243"/>
                  <a:pt x="225" y="245"/>
                  <a:pt x="223" y="246"/>
                </a:cubicBezTo>
                <a:cubicBezTo>
                  <a:pt x="221" y="247"/>
                  <a:pt x="219" y="248"/>
                  <a:pt x="216" y="248"/>
                </a:cubicBezTo>
                <a:cubicBezTo>
                  <a:pt x="216" y="248"/>
                  <a:pt x="216" y="248"/>
                  <a:pt x="216" y="248"/>
                </a:cubicBezTo>
                <a:cubicBezTo>
                  <a:pt x="214" y="248"/>
                  <a:pt x="213" y="248"/>
                  <a:pt x="211" y="247"/>
                </a:cubicBezTo>
                <a:cubicBezTo>
                  <a:pt x="210" y="247"/>
                  <a:pt x="210" y="246"/>
                  <a:pt x="210" y="245"/>
                </a:cubicBezTo>
                <a:moveTo>
                  <a:pt x="227" y="208"/>
                </a:moveTo>
                <a:cubicBezTo>
                  <a:pt x="226" y="208"/>
                  <a:pt x="225" y="207"/>
                  <a:pt x="225" y="206"/>
                </a:cubicBezTo>
                <a:cubicBezTo>
                  <a:pt x="225" y="176"/>
                  <a:pt x="225" y="176"/>
                  <a:pt x="225" y="176"/>
                </a:cubicBezTo>
                <a:cubicBezTo>
                  <a:pt x="217" y="176"/>
                  <a:pt x="217" y="176"/>
                  <a:pt x="217" y="176"/>
                </a:cubicBezTo>
                <a:cubicBezTo>
                  <a:pt x="216" y="176"/>
                  <a:pt x="215" y="174"/>
                  <a:pt x="215" y="173"/>
                </a:cubicBezTo>
                <a:cubicBezTo>
                  <a:pt x="215" y="172"/>
                  <a:pt x="216" y="171"/>
                  <a:pt x="217" y="171"/>
                </a:cubicBezTo>
                <a:cubicBezTo>
                  <a:pt x="225" y="171"/>
                  <a:pt x="225" y="171"/>
                  <a:pt x="225" y="171"/>
                </a:cubicBezTo>
                <a:cubicBezTo>
                  <a:pt x="225" y="161"/>
                  <a:pt x="225" y="161"/>
                  <a:pt x="225" y="161"/>
                </a:cubicBezTo>
                <a:cubicBezTo>
                  <a:pt x="217" y="161"/>
                  <a:pt x="217" y="161"/>
                  <a:pt x="217" y="161"/>
                </a:cubicBezTo>
                <a:cubicBezTo>
                  <a:pt x="216" y="161"/>
                  <a:pt x="215" y="160"/>
                  <a:pt x="215" y="159"/>
                </a:cubicBezTo>
                <a:cubicBezTo>
                  <a:pt x="215" y="157"/>
                  <a:pt x="216" y="156"/>
                  <a:pt x="217" y="156"/>
                </a:cubicBezTo>
                <a:cubicBezTo>
                  <a:pt x="225" y="156"/>
                  <a:pt x="225" y="156"/>
                  <a:pt x="225" y="156"/>
                </a:cubicBezTo>
                <a:cubicBezTo>
                  <a:pt x="225" y="147"/>
                  <a:pt x="225" y="147"/>
                  <a:pt x="225" y="147"/>
                </a:cubicBezTo>
                <a:cubicBezTo>
                  <a:pt x="217" y="147"/>
                  <a:pt x="217" y="147"/>
                  <a:pt x="217" y="147"/>
                </a:cubicBezTo>
                <a:cubicBezTo>
                  <a:pt x="216" y="147"/>
                  <a:pt x="215" y="146"/>
                  <a:pt x="215" y="144"/>
                </a:cubicBezTo>
                <a:cubicBezTo>
                  <a:pt x="215" y="143"/>
                  <a:pt x="216" y="142"/>
                  <a:pt x="217" y="142"/>
                </a:cubicBezTo>
                <a:cubicBezTo>
                  <a:pt x="220" y="142"/>
                  <a:pt x="220" y="142"/>
                  <a:pt x="220" y="142"/>
                </a:cubicBezTo>
                <a:cubicBezTo>
                  <a:pt x="220" y="141"/>
                  <a:pt x="220" y="140"/>
                  <a:pt x="220" y="139"/>
                </a:cubicBezTo>
                <a:cubicBezTo>
                  <a:pt x="220" y="136"/>
                  <a:pt x="220" y="131"/>
                  <a:pt x="218" y="125"/>
                </a:cubicBezTo>
                <a:cubicBezTo>
                  <a:pt x="217" y="124"/>
                  <a:pt x="218" y="122"/>
                  <a:pt x="219" y="122"/>
                </a:cubicBezTo>
                <a:cubicBezTo>
                  <a:pt x="220" y="121"/>
                  <a:pt x="222" y="122"/>
                  <a:pt x="222" y="123"/>
                </a:cubicBezTo>
                <a:cubicBezTo>
                  <a:pt x="225" y="130"/>
                  <a:pt x="225" y="135"/>
                  <a:pt x="225" y="139"/>
                </a:cubicBezTo>
                <a:cubicBezTo>
                  <a:pt x="225" y="140"/>
                  <a:pt x="225" y="141"/>
                  <a:pt x="225" y="142"/>
                </a:cubicBezTo>
                <a:cubicBezTo>
                  <a:pt x="230" y="142"/>
                  <a:pt x="230" y="142"/>
                  <a:pt x="230" y="142"/>
                </a:cubicBezTo>
                <a:cubicBezTo>
                  <a:pt x="229" y="141"/>
                  <a:pt x="229" y="140"/>
                  <a:pt x="229" y="139"/>
                </a:cubicBezTo>
                <a:cubicBezTo>
                  <a:pt x="229" y="135"/>
                  <a:pt x="230" y="130"/>
                  <a:pt x="232" y="123"/>
                </a:cubicBezTo>
                <a:cubicBezTo>
                  <a:pt x="233" y="122"/>
                  <a:pt x="234" y="121"/>
                  <a:pt x="236" y="122"/>
                </a:cubicBezTo>
                <a:cubicBezTo>
                  <a:pt x="237" y="122"/>
                  <a:pt x="238" y="124"/>
                  <a:pt x="237" y="125"/>
                </a:cubicBezTo>
                <a:cubicBezTo>
                  <a:pt x="235" y="131"/>
                  <a:pt x="234" y="136"/>
                  <a:pt x="234" y="139"/>
                </a:cubicBezTo>
                <a:cubicBezTo>
                  <a:pt x="234" y="140"/>
                  <a:pt x="234" y="141"/>
                  <a:pt x="234" y="142"/>
                </a:cubicBezTo>
                <a:cubicBezTo>
                  <a:pt x="237" y="142"/>
                  <a:pt x="237" y="142"/>
                  <a:pt x="237" y="142"/>
                </a:cubicBezTo>
                <a:cubicBezTo>
                  <a:pt x="239" y="142"/>
                  <a:pt x="240" y="143"/>
                  <a:pt x="240" y="144"/>
                </a:cubicBezTo>
                <a:cubicBezTo>
                  <a:pt x="240" y="146"/>
                  <a:pt x="239" y="147"/>
                  <a:pt x="237" y="147"/>
                </a:cubicBezTo>
                <a:cubicBezTo>
                  <a:pt x="230" y="147"/>
                  <a:pt x="230" y="147"/>
                  <a:pt x="230" y="147"/>
                </a:cubicBezTo>
                <a:cubicBezTo>
                  <a:pt x="230" y="156"/>
                  <a:pt x="230" y="156"/>
                  <a:pt x="230" y="156"/>
                </a:cubicBezTo>
                <a:cubicBezTo>
                  <a:pt x="237" y="156"/>
                  <a:pt x="237" y="156"/>
                  <a:pt x="237" y="156"/>
                </a:cubicBezTo>
                <a:cubicBezTo>
                  <a:pt x="239" y="156"/>
                  <a:pt x="240" y="157"/>
                  <a:pt x="240" y="159"/>
                </a:cubicBezTo>
                <a:cubicBezTo>
                  <a:pt x="240" y="160"/>
                  <a:pt x="239" y="161"/>
                  <a:pt x="237" y="161"/>
                </a:cubicBezTo>
                <a:cubicBezTo>
                  <a:pt x="230" y="161"/>
                  <a:pt x="230" y="161"/>
                  <a:pt x="230" y="161"/>
                </a:cubicBezTo>
                <a:cubicBezTo>
                  <a:pt x="230" y="171"/>
                  <a:pt x="230" y="171"/>
                  <a:pt x="230" y="171"/>
                </a:cubicBezTo>
                <a:cubicBezTo>
                  <a:pt x="237" y="171"/>
                  <a:pt x="237" y="171"/>
                  <a:pt x="237" y="171"/>
                </a:cubicBezTo>
                <a:cubicBezTo>
                  <a:pt x="239" y="171"/>
                  <a:pt x="240" y="172"/>
                  <a:pt x="240" y="173"/>
                </a:cubicBezTo>
                <a:cubicBezTo>
                  <a:pt x="240" y="174"/>
                  <a:pt x="239" y="176"/>
                  <a:pt x="237" y="176"/>
                </a:cubicBezTo>
                <a:cubicBezTo>
                  <a:pt x="230" y="176"/>
                  <a:pt x="230" y="176"/>
                  <a:pt x="230" y="176"/>
                </a:cubicBezTo>
                <a:cubicBezTo>
                  <a:pt x="230" y="206"/>
                  <a:pt x="230" y="206"/>
                  <a:pt x="230" y="206"/>
                </a:cubicBezTo>
                <a:cubicBezTo>
                  <a:pt x="230" y="207"/>
                  <a:pt x="229" y="208"/>
                  <a:pt x="227" y="208"/>
                </a:cubicBezTo>
                <a:moveTo>
                  <a:pt x="213" y="140"/>
                </a:moveTo>
                <a:cubicBezTo>
                  <a:pt x="213" y="143"/>
                  <a:pt x="213" y="146"/>
                  <a:pt x="212" y="148"/>
                </a:cubicBezTo>
                <a:cubicBezTo>
                  <a:pt x="212" y="150"/>
                  <a:pt x="211" y="150"/>
                  <a:pt x="210" y="150"/>
                </a:cubicBezTo>
                <a:cubicBezTo>
                  <a:pt x="209" y="150"/>
                  <a:pt x="209" y="150"/>
                  <a:pt x="209" y="150"/>
                </a:cubicBezTo>
                <a:cubicBezTo>
                  <a:pt x="208" y="150"/>
                  <a:pt x="207" y="149"/>
                  <a:pt x="208" y="148"/>
                </a:cubicBezTo>
                <a:cubicBezTo>
                  <a:pt x="208" y="145"/>
                  <a:pt x="208" y="142"/>
                  <a:pt x="208" y="140"/>
                </a:cubicBezTo>
                <a:cubicBezTo>
                  <a:pt x="208" y="136"/>
                  <a:pt x="208" y="131"/>
                  <a:pt x="205" y="125"/>
                </a:cubicBezTo>
                <a:cubicBezTo>
                  <a:pt x="205" y="124"/>
                  <a:pt x="206" y="122"/>
                  <a:pt x="207" y="122"/>
                </a:cubicBezTo>
                <a:cubicBezTo>
                  <a:pt x="208" y="121"/>
                  <a:pt x="210" y="122"/>
                  <a:pt x="210" y="123"/>
                </a:cubicBezTo>
                <a:cubicBezTo>
                  <a:pt x="212" y="130"/>
                  <a:pt x="213" y="135"/>
                  <a:pt x="213" y="140"/>
                </a:cubicBezTo>
                <a:moveTo>
                  <a:pt x="205" y="139"/>
                </a:moveTo>
                <a:cubicBezTo>
                  <a:pt x="205" y="142"/>
                  <a:pt x="205" y="145"/>
                  <a:pt x="204" y="147"/>
                </a:cubicBezTo>
                <a:cubicBezTo>
                  <a:pt x="204" y="150"/>
                  <a:pt x="204" y="152"/>
                  <a:pt x="203" y="155"/>
                </a:cubicBezTo>
                <a:cubicBezTo>
                  <a:pt x="202" y="160"/>
                  <a:pt x="202" y="165"/>
                  <a:pt x="202" y="173"/>
                </a:cubicBezTo>
                <a:cubicBezTo>
                  <a:pt x="202" y="181"/>
                  <a:pt x="202" y="191"/>
                  <a:pt x="205" y="205"/>
                </a:cubicBezTo>
                <a:cubicBezTo>
                  <a:pt x="205" y="206"/>
                  <a:pt x="204" y="208"/>
                  <a:pt x="202" y="208"/>
                </a:cubicBezTo>
                <a:cubicBezTo>
                  <a:pt x="202" y="208"/>
                  <a:pt x="202" y="208"/>
                  <a:pt x="202" y="208"/>
                </a:cubicBezTo>
                <a:cubicBezTo>
                  <a:pt x="201" y="208"/>
                  <a:pt x="200" y="207"/>
                  <a:pt x="200" y="206"/>
                </a:cubicBezTo>
                <a:cubicBezTo>
                  <a:pt x="197" y="192"/>
                  <a:pt x="197" y="181"/>
                  <a:pt x="197" y="173"/>
                </a:cubicBezTo>
                <a:cubicBezTo>
                  <a:pt x="197" y="165"/>
                  <a:pt x="197" y="159"/>
                  <a:pt x="198" y="154"/>
                </a:cubicBezTo>
                <a:cubicBezTo>
                  <a:pt x="199" y="151"/>
                  <a:pt x="199" y="149"/>
                  <a:pt x="200" y="146"/>
                </a:cubicBezTo>
                <a:cubicBezTo>
                  <a:pt x="200" y="144"/>
                  <a:pt x="200" y="142"/>
                  <a:pt x="200" y="139"/>
                </a:cubicBezTo>
                <a:cubicBezTo>
                  <a:pt x="200" y="136"/>
                  <a:pt x="200" y="131"/>
                  <a:pt x="198" y="125"/>
                </a:cubicBezTo>
                <a:cubicBezTo>
                  <a:pt x="197" y="124"/>
                  <a:pt x="198" y="122"/>
                  <a:pt x="199" y="122"/>
                </a:cubicBezTo>
                <a:cubicBezTo>
                  <a:pt x="200" y="121"/>
                  <a:pt x="202" y="122"/>
                  <a:pt x="202" y="123"/>
                </a:cubicBezTo>
                <a:cubicBezTo>
                  <a:pt x="204" y="130"/>
                  <a:pt x="205" y="135"/>
                  <a:pt x="205" y="139"/>
                </a:cubicBezTo>
                <a:moveTo>
                  <a:pt x="197" y="140"/>
                </a:moveTo>
                <a:cubicBezTo>
                  <a:pt x="197" y="143"/>
                  <a:pt x="197" y="146"/>
                  <a:pt x="196" y="148"/>
                </a:cubicBezTo>
                <a:cubicBezTo>
                  <a:pt x="196" y="150"/>
                  <a:pt x="195" y="150"/>
                  <a:pt x="194" y="150"/>
                </a:cubicBezTo>
                <a:cubicBezTo>
                  <a:pt x="194" y="150"/>
                  <a:pt x="194" y="150"/>
                  <a:pt x="194" y="150"/>
                </a:cubicBezTo>
                <a:cubicBezTo>
                  <a:pt x="192" y="150"/>
                  <a:pt x="191" y="149"/>
                  <a:pt x="192" y="148"/>
                </a:cubicBezTo>
                <a:cubicBezTo>
                  <a:pt x="192" y="145"/>
                  <a:pt x="192" y="142"/>
                  <a:pt x="192" y="140"/>
                </a:cubicBezTo>
                <a:cubicBezTo>
                  <a:pt x="192" y="136"/>
                  <a:pt x="192" y="131"/>
                  <a:pt x="190" y="125"/>
                </a:cubicBezTo>
                <a:cubicBezTo>
                  <a:pt x="189" y="124"/>
                  <a:pt x="190" y="122"/>
                  <a:pt x="191" y="122"/>
                </a:cubicBezTo>
                <a:cubicBezTo>
                  <a:pt x="192" y="121"/>
                  <a:pt x="194" y="122"/>
                  <a:pt x="194" y="123"/>
                </a:cubicBezTo>
                <a:cubicBezTo>
                  <a:pt x="196" y="130"/>
                  <a:pt x="197" y="135"/>
                  <a:pt x="197" y="140"/>
                </a:cubicBezTo>
                <a:moveTo>
                  <a:pt x="118" y="178"/>
                </a:moveTo>
                <a:cubicBezTo>
                  <a:pt x="118" y="193"/>
                  <a:pt x="121" y="209"/>
                  <a:pt x="130" y="224"/>
                </a:cubicBezTo>
                <a:cubicBezTo>
                  <a:pt x="149" y="259"/>
                  <a:pt x="182" y="276"/>
                  <a:pt x="189" y="280"/>
                </a:cubicBezTo>
                <a:cubicBezTo>
                  <a:pt x="189" y="280"/>
                  <a:pt x="224" y="268"/>
                  <a:pt x="249" y="224"/>
                </a:cubicBezTo>
                <a:cubicBezTo>
                  <a:pt x="257" y="209"/>
                  <a:pt x="260" y="193"/>
                  <a:pt x="261" y="178"/>
                </a:cubicBezTo>
                <a:cubicBezTo>
                  <a:pt x="250" y="174"/>
                  <a:pt x="244" y="166"/>
                  <a:pt x="244" y="158"/>
                </a:cubicBezTo>
                <a:cubicBezTo>
                  <a:pt x="244" y="151"/>
                  <a:pt x="249" y="145"/>
                  <a:pt x="257" y="141"/>
                </a:cubicBezTo>
                <a:cubicBezTo>
                  <a:pt x="253" y="121"/>
                  <a:pt x="246" y="108"/>
                  <a:pt x="246" y="108"/>
                </a:cubicBezTo>
                <a:cubicBezTo>
                  <a:pt x="216" y="118"/>
                  <a:pt x="189" y="94"/>
                  <a:pt x="189" y="94"/>
                </a:cubicBezTo>
                <a:cubicBezTo>
                  <a:pt x="189" y="94"/>
                  <a:pt x="162" y="118"/>
                  <a:pt x="133" y="108"/>
                </a:cubicBezTo>
                <a:cubicBezTo>
                  <a:pt x="133" y="108"/>
                  <a:pt x="126" y="121"/>
                  <a:pt x="122" y="141"/>
                </a:cubicBezTo>
                <a:cubicBezTo>
                  <a:pt x="129" y="145"/>
                  <a:pt x="134" y="151"/>
                  <a:pt x="135" y="158"/>
                </a:cubicBezTo>
                <a:cubicBezTo>
                  <a:pt x="135" y="166"/>
                  <a:pt x="128" y="174"/>
                  <a:pt x="118" y="178"/>
                </a:cubicBezTo>
                <a:moveTo>
                  <a:pt x="126" y="227"/>
                </a:moveTo>
                <a:cubicBezTo>
                  <a:pt x="117" y="211"/>
                  <a:pt x="114" y="194"/>
                  <a:pt x="113" y="178"/>
                </a:cubicBezTo>
                <a:cubicBezTo>
                  <a:pt x="113" y="175"/>
                  <a:pt x="113" y="175"/>
                  <a:pt x="113" y="175"/>
                </a:cubicBezTo>
                <a:cubicBezTo>
                  <a:pt x="116" y="174"/>
                  <a:pt x="116" y="174"/>
                  <a:pt x="116" y="174"/>
                </a:cubicBezTo>
                <a:cubicBezTo>
                  <a:pt x="121" y="172"/>
                  <a:pt x="124" y="169"/>
                  <a:pt x="127" y="167"/>
                </a:cubicBezTo>
                <a:cubicBezTo>
                  <a:pt x="129" y="164"/>
                  <a:pt x="130" y="161"/>
                  <a:pt x="130" y="159"/>
                </a:cubicBezTo>
                <a:cubicBezTo>
                  <a:pt x="130" y="158"/>
                  <a:pt x="130" y="158"/>
                  <a:pt x="130" y="158"/>
                </a:cubicBezTo>
                <a:cubicBezTo>
                  <a:pt x="130" y="156"/>
                  <a:pt x="129" y="154"/>
                  <a:pt x="128" y="151"/>
                </a:cubicBezTo>
                <a:cubicBezTo>
                  <a:pt x="126" y="149"/>
                  <a:pt x="123" y="147"/>
                  <a:pt x="120" y="146"/>
                </a:cubicBezTo>
                <a:cubicBezTo>
                  <a:pt x="116" y="144"/>
                  <a:pt x="116" y="144"/>
                  <a:pt x="116" y="144"/>
                </a:cubicBezTo>
                <a:cubicBezTo>
                  <a:pt x="117" y="140"/>
                  <a:pt x="117" y="140"/>
                  <a:pt x="117" y="140"/>
                </a:cubicBezTo>
                <a:cubicBezTo>
                  <a:pt x="122" y="120"/>
                  <a:pt x="129" y="106"/>
                  <a:pt x="129" y="106"/>
                </a:cubicBezTo>
                <a:cubicBezTo>
                  <a:pt x="130" y="102"/>
                  <a:pt x="130" y="102"/>
                  <a:pt x="130" y="102"/>
                </a:cubicBezTo>
                <a:cubicBezTo>
                  <a:pt x="134" y="103"/>
                  <a:pt x="134" y="103"/>
                  <a:pt x="134" y="103"/>
                </a:cubicBezTo>
                <a:cubicBezTo>
                  <a:pt x="139" y="105"/>
                  <a:pt x="145" y="106"/>
                  <a:pt x="150" y="106"/>
                </a:cubicBezTo>
                <a:cubicBezTo>
                  <a:pt x="150" y="106"/>
                  <a:pt x="150" y="106"/>
                  <a:pt x="150" y="106"/>
                </a:cubicBezTo>
                <a:cubicBezTo>
                  <a:pt x="169" y="106"/>
                  <a:pt x="185" y="91"/>
                  <a:pt x="187" y="90"/>
                </a:cubicBezTo>
                <a:cubicBezTo>
                  <a:pt x="187" y="90"/>
                  <a:pt x="187" y="90"/>
                  <a:pt x="187" y="90"/>
                </a:cubicBezTo>
                <a:cubicBezTo>
                  <a:pt x="189" y="88"/>
                  <a:pt x="189" y="88"/>
                  <a:pt x="189" y="88"/>
                </a:cubicBezTo>
                <a:cubicBezTo>
                  <a:pt x="192" y="90"/>
                  <a:pt x="192" y="90"/>
                  <a:pt x="192" y="90"/>
                </a:cubicBezTo>
                <a:cubicBezTo>
                  <a:pt x="192" y="90"/>
                  <a:pt x="192" y="90"/>
                  <a:pt x="192" y="90"/>
                </a:cubicBezTo>
                <a:cubicBezTo>
                  <a:pt x="194" y="91"/>
                  <a:pt x="210" y="106"/>
                  <a:pt x="229" y="106"/>
                </a:cubicBezTo>
                <a:cubicBezTo>
                  <a:pt x="234" y="106"/>
                  <a:pt x="239" y="105"/>
                  <a:pt x="245" y="103"/>
                </a:cubicBezTo>
                <a:cubicBezTo>
                  <a:pt x="248" y="102"/>
                  <a:pt x="248" y="102"/>
                  <a:pt x="248" y="102"/>
                </a:cubicBezTo>
                <a:cubicBezTo>
                  <a:pt x="250" y="106"/>
                  <a:pt x="250" y="106"/>
                  <a:pt x="250" y="106"/>
                </a:cubicBezTo>
                <a:cubicBezTo>
                  <a:pt x="250" y="106"/>
                  <a:pt x="256" y="119"/>
                  <a:pt x="261" y="137"/>
                </a:cubicBezTo>
                <a:cubicBezTo>
                  <a:pt x="261" y="138"/>
                  <a:pt x="261" y="138"/>
                  <a:pt x="261" y="139"/>
                </a:cubicBezTo>
                <a:cubicBezTo>
                  <a:pt x="261" y="139"/>
                  <a:pt x="261" y="139"/>
                  <a:pt x="261" y="139"/>
                </a:cubicBezTo>
                <a:cubicBezTo>
                  <a:pt x="261" y="140"/>
                  <a:pt x="261" y="140"/>
                  <a:pt x="261" y="140"/>
                </a:cubicBezTo>
                <a:cubicBezTo>
                  <a:pt x="261" y="140"/>
                  <a:pt x="261" y="140"/>
                  <a:pt x="261" y="140"/>
                </a:cubicBezTo>
                <a:cubicBezTo>
                  <a:pt x="262" y="142"/>
                  <a:pt x="262" y="142"/>
                  <a:pt x="262" y="142"/>
                </a:cubicBezTo>
                <a:cubicBezTo>
                  <a:pt x="262" y="144"/>
                  <a:pt x="262" y="144"/>
                  <a:pt x="262" y="144"/>
                </a:cubicBezTo>
                <a:cubicBezTo>
                  <a:pt x="259" y="146"/>
                  <a:pt x="259" y="146"/>
                  <a:pt x="259" y="146"/>
                </a:cubicBezTo>
                <a:cubicBezTo>
                  <a:pt x="255" y="147"/>
                  <a:pt x="253" y="149"/>
                  <a:pt x="251" y="151"/>
                </a:cubicBezTo>
                <a:cubicBezTo>
                  <a:pt x="249" y="154"/>
                  <a:pt x="248" y="156"/>
                  <a:pt x="248" y="158"/>
                </a:cubicBezTo>
                <a:cubicBezTo>
                  <a:pt x="248" y="159"/>
                  <a:pt x="248" y="159"/>
                  <a:pt x="248" y="159"/>
                </a:cubicBezTo>
                <a:cubicBezTo>
                  <a:pt x="248" y="161"/>
                  <a:pt x="249" y="164"/>
                  <a:pt x="252" y="167"/>
                </a:cubicBezTo>
                <a:cubicBezTo>
                  <a:pt x="254" y="169"/>
                  <a:pt x="258" y="172"/>
                  <a:pt x="262" y="174"/>
                </a:cubicBezTo>
                <a:cubicBezTo>
                  <a:pt x="265" y="175"/>
                  <a:pt x="265" y="175"/>
                  <a:pt x="265" y="175"/>
                </a:cubicBezTo>
                <a:cubicBezTo>
                  <a:pt x="265" y="177"/>
                  <a:pt x="265" y="177"/>
                  <a:pt x="265" y="177"/>
                </a:cubicBezTo>
                <a:cubicBezTo>
                  <a:pt x="265" y="178"/>
                  <a:pt x="265" y="178"/>
                  <a:pt x="265" y="178"/>
                </a:cubicBezTo>
                <a:cubicBezTo>
                  <a:pt x="265" y="194"/>
                  <a:pt x="261" y="211"/>
                  <a:pt x="252" y="227"/>
                </a:cubicBezTo>
                <a:cubicBezTo>
                  <a:pt x="232" y="263"/>
                  <a:pt x="199" y="280"/>
                  <a:pt x="191" y="284"/>
                </a:cubicBezTo>
                <a:cubicBezTo>
                  <a:pt x="189" y="284"/>
                  <a:pt x="189" y="284"/>
                  <a:pt x="189" y="284"/>
                </a:cubicBezTo>
                <a:cubicBezTo>
                  <a:pt x="188" y="284"/>
                  <a:pt x="188" y="284"/>
                  <a:pt x="188" y="284"/>
                </a:cubicBezTo>
                <a:cubicBezTo>
                  <a:pt x="180" y="280"/>
                  <a:pt x="147" y="263"/>
                  <a:pt x="126" y="227"/>
                </a:cubicBezTo>
                <a:moveTo>
                  <a:pt x="122" y="230"/>
                </a:moveTo>
                <a:cubicBezTo>
                  <a:pt x="143" y="268"/>
                  <a:pt x="177" y="285"/>
                  <a:pt x="185" y="289"/>
                </a:cubicBezTo>
                <a:cubicBezTo>
                  <a:pt x="189" y="291"/>
                  <a:pt x="189" y="291"/>
                  <a:pt x="189" y="291"/>
                </a:cubicBezTo>
                <a:cubicBezTo>
                  <a:pt x="193" y="289"/>
                  <a:pt x="193" y="289"/>
                  <a:pt x="193" y="289"/>
                </a:cubicBezTo>
                <a:cubicBezTo>
                  <a:pt x="202" y="285"/>
                  <a:pt x="236" y="268"/>
                  <a:pt x="257" y="230"/>
                </a:cubicBezTo>
                <a:cubicBezTo>
                  <a:pt x="266" y="213"/>
                  <a:pt x="270" y="195"/>
                  <a:pt x="271" y="178"/>
                </a:cubicBezTo>
                <a:cubicBezTo>
                  <a:pt x="271" y="178"/>
                  <a:pt x="271" y="178"/>
                  <a:pt x="271" y="178"/>
                </a:cubicBezTo>
                <a:cubicBezTo>
                  <a:pt x="271" y="178"/>
                  <a:pt x="271" y="178"/>
                  <a:pt x="271" y="178"/>
                </a:cubicBezTo>
                <a:cubicBezTo>
                  <a:pt x="271" y="171"/>
                  <a:pt x="271" y="171"/>
                  <a:pt x="271" y="171"/>
                </a:cubicBezTo>
                <a:cubicBezTo>
                  <a:pt x="271" y="171"/>
                  <a:pt x="261" y="168"/>
                  <a:pt x="259" y="166"/>
                </a:cubicBezTo>
                <a:cubicBezTo>
                  <a:pt x="254" y="163"/>
                  <a:pt x="253" y="160"/>
                  <a:pt x="255" y="155"/>
                </a:cubicBezTo>
                <a:cubicBezTo>
                  <a:pt x="257" y="151"/>
                  <a:pt x="268" y="147"/>
                  <a:pt x="268" y="147"/>
                </a:cubicBezTo>
                <a:cubicBezTo>
                  <a:pt x="267" y="139"/>
                  <a:pt x="267" y="139"/>
                  <a:pt x="267" y="139"/>
                </a:cubicBezTo>
                <a:cubicBezTo>
                  <a:pt x="266" y="138"/>
                  <a:pt x="266" y="138"/>
                  <a:pt x="266" y="137"/>
                </a:cubicBezTo>
                <a:cubicBezTo>
                  <a:pt x="266" y="137"/>
                  <a:pt x="266" y="137"/>
                  <a:pt x="266" y="137"/>
                </a:cubicBezTo>
                <a:cubicBezTo>
                  <a:pt x="262" y="117"/>
                  <a:pt x="255" y="103"/>
                  <a:pt x="255" y="103"/>
                </a:cubicBezTo>
                <a:cubicBezTo>
                  <a:pt x="251" y="95"/>
                  <a:pt x="251" y="95"/>
                  <a:pt x="251" y="95"/>
                </a:cubicBezTo>
                <a:cubicBezTo>
                  <a:pt x="243" y="98"/>
                  <a:pt x="243" y="98"/>
                  <a:pt x="243" y="98"/>
                </a:cubicBezTo>
                <a:cubicBezTo>
                  <a:pt x="238" y="100"/>
                  <a:pt x="233" y="100"/>
                  <a:pt x="229" y="100"/>
                </a:cubicBezTo>
                <a:cubicBezTo>
                  <a:pt x="211" y="100"/>
                  <a:pt x="196" y="86"/>
                  <a:pt x="195" y="85"/>
                </a:cubicBezTo>
                <a:cubicBezTo>
                  <a:pt x="189" y="81"/>
                  <a:pt x="189" y="81"/>
                  <a:pt x="189" y="81"/>
                </a:cubicBezTo>
                <a:cubicBezTo>
                  <a:pt x="184" y="85"/>
                  <a:pt x="184" y="85"/>
                  <a:pt x="184" y="85"/>
                </a:cubicBezTo>
                <a:cubicBezTo>
                  <a:pt x="184" y="85"/>
                  <a:pt x="184" y="85"/>
                  <a:pt x="184" y="85"/>
                </a:cubicBezTo>
                <a:cubicBezTo>
                  <a:pt x="183" y="86"/>
                  <a:pt x="167" y="100"/>
                  <a:pt x="150" y="100"/>
                </a:cubicBezTo>
                <a:cubicBezTo>
                  <a:pt x="145" y="100"/>
                  <a:pt x="140" y="100"/>
                  <a:pt x="136" y="98"/>
                </a:cubicBezTo>
                <a:cubicBezTo>
                  <a:pt x="128" y="95"/>
                  <a:pt x="128" y="95"/>
                  <a:pt x="128" y="95"/>
                </a:cubicBezTo>
                <a:cubicBezTo>
                  <a:pt x="124" y="103"/>
                  <a:pt x="124" y="103"/>
                  <a:pt x="124" y="103"/>
                </a:cubicBezTo>
                <a:cubicBezTo>
                  <a:pt x="124" y="103"/>
                  <a:pt x="117" y="118"/>
                  <a:pt x="112" y="139"/>
                </a:cubicBezTo>
                <a:cubicBezTo>
                  <a:pt x="110" y="147"/>
                  <a:pt x="110" y="147"/>
                  <a:pt x="110" y="147"/>
                </a:cubicBezTo>
                <a:cubicBezTo>
                  <a:pt x="110" y="147"/>
                  <a:pt x="121" y="151"/>
                  <a:pt x="123" y="155"/>
                </a:cubicBezTo>
                <a:cubicBezTo>
                  <a:pt x="126" y="160"/>
                  <a:pt x="124" y="163"/>
                  <a:pt x="120" y="166"/>
                </a:cubicBezTo>
                <a:cubicBezTo>
                  <a:pt x="117" y="168"/>
                  <a:pt x="108" y="171"/>
                  <a:pt x="108" y="171"/>
                </a:cubicBezTo>
                <a:cubicBezTo>
                  <a:pt x="108" y="178"/>
                  <a:pt x="108" y="178"/>
                  <a:pt x="108" y="178"/>
                </a:cubicBezTo>
                <a:cubicBezTo>
                  <a:pt x="109" y="195"/>
                  <a:pt x="112" y="213"/>
                  <a:pt x="122" y="230"/>
                </a:cubicBezTo>
                <a:moveTo>
                  <a:pt x="120" y="291"/>
                </a:moveTo>
                <a:cubicBezTo>
                  <a:pt x="121" y="291"/>
                  <a:pt x="122" y="290"/>
                  <a:pt x="122" y="290"/>
                </a:cubicBezTo>
                <a:cubicBezTo>
                  <a:pt x="122" y="290"/>
                  <a:pt x="122" y="290"/>
                  <a:pt x="122" y="290"/>
                </a:cubicBezTo>
                <a:cubicBezTo>
                  <a:pt x="123" y="290"/>
                  <a:pt x="123" y="291"/>
                  <a:pt x="122" y="291"/>
                </a:cubicBezTo>
                <a:cubicBezTo>
                  <a:pt x="120" y="291"/>
                  <a:pt x="120" y="291"/>
                  <a:pt x="120" y="291"/>
                </a:cubicBezTo>
                <a:moveTo>
                  <a:pt x="91" y="298"/>
                </a:moveTo>
                <a:cubicBezTo>
                  <a:pt x="89" y="299"/>
                  <a:pt x="92" y="303"/>
                  <a:pt x="94" y="304"/>
                </a:cubicBezTo>
                <a:cubicBezTo>
                  <a:pt x="96" y="305"/>
                  <a:pt x="98" y="304"/>
                  <a:pt x="100" y="304"/>
                </a:cubicBezTo>
                <a:cubicBezTo>
                  <a:pt x="102" y="304"/>
                  <a:pt x="104" y="304"/>
                  <a:pt x="106" y="302"/>
                </a:cubicBezTo>
                <a:cubicBezTo>
                  <a:pt x="108" y="301"/>
                  <a:pt x="110" y="300"/>
                  <a:pt x="111" y="299"/>
                </a:cubicBezTo>
                <a:cubicBezTo>
                  <a:pt x="112" y="298"/>
                  <a:pt x="113" y="297"/>
                  <a:pt x="113" y="297"/>
                </a:cubicBezTo>
                <a:cubicBezTo>
                  <a:pt x="115" y="295"/>
                  <a:pt x="117" y="294"/>
                  <a:pt x="117" y="294"/>
                </a:cubicBezTo>
                <a:cubicBezTo>
                  <a:pt x="117" y="294"/>
                  <a:pt x="114" y="301"/>
                  <a:pt x="112" y="304"/>
                </a:cubicBezTo>
                <a:cubicBezTo>
                  <a:pt x="111" y="307"/>
                  <a:pt x="110" y="312"/>
                  <a:pt x="112" y="314"/>
                </a:cubicBezTo>
                <a:cubicBezTo>
                  <a:pt x="113" y="315"/>
                  <a:pt x="116" y="315"/>
                  <a:pt x="116" y="316"/>
                </a:cubicBezTo>
                <a:cubicBezTo>
                  <a:pt x="117" y="316"/>
                  <a:pt x="120" y="317"/>
                  <a:pt x="122" y="317"/>
                </a:cubicBezTo>
                <a:cubicBezTo>
                  <a:pt x="123" y="318"/>
                  <a:pt x="124" y="317"/>
                  <a:pt x="123" y="316"/>
                </a:cubicBezTo>
                <a:cubicBezTo>
                  <a:pt x="122" y="316"/>
                  <a:pt x="122" y="315"/>
                  <a:pt x="121" y="315"/>
                </a:cubicBezTo>
                <a:cubicBezTo>
                  <a:pt x="119" y="314"/>
                  <a:pt x="117" y="312"/>
                  <a:pt x="117" y="312"/>
                </a:cubicBezTo>
                <a:cubicBezTo>
                  <a:pt x="117" y="312"/>
                  <a:pt x="117" y="310"/>
                  <a:pt x="117" y="309"/>
                </a:cubicBezTo>
                <a:cubicBezTo>
                  <a:pt x="117" y="308"/>
                  <a:pt x="118" y="302"/>
                  <a:pt x="118" y="300"/>
                </a:cubicBezTo>
                <a:cubicBezTo>
                  <a:pt x="118" y="298"/>
                  <a:pt x="119" y="294"/>
                  <a:pt x="119" y="294"/>
                </a:cubicBezTo>
                <a:cubicBezTo>
                  <a:pt x="119" y="294"/>
                  <a:pt x="121" y="293"/>
                  <a:pt x="125" y="294"/>
                </a:cubicBezTo>
                <a:cubicBezTo>
                  <a:pt x="128" y="295"/>
                  <a:pt x="128" y="294"/>
                  <a:pt x="129" y="294"/>
                </a:cubicBezTo>
                <a:cubicBezTo>
                  <a:pt x="129" y="293"/>
                  <a:pt x="129" y="293"/>
                  <a:pt x="128" y="293"/>
                </a:cubicBezTo>
                <a:cubicBezTo>
                  <a:pt x="127" y="292"/>
                  <a:pt x="125" y="291"/>
                  <a:pt x="125" y="290"/>
                </a:cubicBezTo>
                <a:cubicBezTo>
                  <a:pt x="125" y="290"/>
                  <a:pt x="124" y="290"/>
                  <a:pt x="124" y="290"/>
                </a:cubicBezTo>
                <a:cubicBezTo>
                  <a:pt x="123" y="290"/>
                  <a:pt x="123" y="289"/>
                  <a:pt x="123" y="289"/>
                </a:cubicBezTo>
                <a:cubicBezTo>
                  <a:pt x="123" y="289"/>
                  <a:pt x="123" y="289"/>
                  <a:pt x="123" y="289"/>
                </a:cubicBezTo>
                <a:cubicBezTo>
                  <a:pt x="123" y="288"/>
                  <a:pt x="123" y="287"/>
                  <a:pt x="123" y="287"/>
                </a:cubicBezTo>
                <a:cubicBezTo>
                  <a:pt x="124" y="288"/>
                  <a:pt x="127" y="288"/>
                  <a:pt x="128" y="288"/>
                </a:cubicBezTo>
                <a:cubicBezTo>
                  <a:pt x="130" y="288"/>
                  <a:pt x="133" y="288"/>
                  <a:pt x="134" y="288"/>
                </a:cubicBezTo>
                <a:cubicBezTo>
                  <a:pt x="135" y="287"/>
                  <a:pt x="135" y="288"/>
                  <a:pt x="137" y="287"/>
                </a:cubicBezTo>
                <a:cubicBezTo>
                  <a:pt x="138" y="287"/>
                  <a:pt x="137" y="287"/>
                  <a:pt x="138" y="287"/>
                </a:cubicBezTo>
                <a:cubicBezTo>
                  <a:pt x="139" y="286"/>
                  <a:pt x="139" y="286"/>
                  <a:pt x="138" y="285"/>
                </a:cubicBezTo>
                <a:cubicBezTo>
                  <a:pt x="138" y="285"/>
                  <a:pt x="137" y="284"/>
                  <a:pt x="136" y="284"/>
                </a:cubicBezTo>
                <a:cubicBezTo>
                  <a:pt x="136" y="283"/>
                  <a:pt x="134" y="283"/>
                  <a:pt x="134" y="283"/>
                </a:cubicBezTo>
                <a:cubicBezTo>
                  <a:pt x="133" y="282"/>
                  <a:pt x="134" y="282"/>
                  <a:pt x="132" y="282"/>
                </a:cubicBezTo>
                <a:cubicBezTo>
                  <a:pt x="131" y="282"/>
                  <a:pt x="129" y="281"/>
                  <a:pt x="127" y="281"/>
                </a:cubicBezTo>
                <a:cubicBezTo>
                  <a:pt x="125" y="280"/>
                  <a:pt x="125" y="280"/>
                  <a:pt x="124" y="280"/>
                </a:cubicBezTo>
                <a:cubicBezTo>
                  <a:pt x="124" y="279"/>
                  <a:pt x="124" y="279"/>
                  <a:pt x="123" y="279"/>
                </a:cubicBezTo>
                <a:cubicBezTo>
                  <a:pt x="122" y="279"/>
                  <a:pt x="122" y="280"/>
                  <a:pt x="122" y="281"/>
                </a:cubicBezTo>
                <a:cubicBezTo>
                  <a:pt x="122" y="281"/>
                  <a:pt x="122" y="282"/>
                  <a:pt x="122" y="282"/>
                </a:cubicBezTo>
                <a:cubicBezTo>
                  <a:pt x="122" y="283"/>
                  <a:pt x="122" y="284"/>
                  <a:pt x="122" y="284"/>
                </a:cubicBezTo>
                <a:cubicBezTo>
                  <a:pt x="122" y="284"/>
                  <a:pt x="122" y="284"/>
                  <a:pt x="121" y="283"/>
                </a:cubicBezTo>
                <a:cubicBezTo>
                  <a:pt x="121" y="283"/>
                  <a:pt x="120" y="284"/>
                  <a:pt x="120" y="284"/>
                </a:cubicBezTo>
                <a:cubicBezTo>
                  <a:pt x="119" y="285"/>
                  <a:pt x="118" y="286"/>
                  <a:pt x="118" y="287"/>
                </a:cubicBezTo>
                <a:cubicBezTo>
                  <a:pt x="117" y="287"/>
                  <a:pt x="117" y="288"/>
                  <a:pt x="116" y="288"/>
                </a:cubicBezTo>
                <a:cubicBezTo>
                  <a:pt x="116" y="289"/>
                  <a:pt x="114" y="290"/>
                  <a:pt x="114" y="290"/>
                </a:cubicBezTo>
                <a:cubicBezTo>
                  <a:pt x="113" y="291"/>
                  <a:pt x="105" y="289"/>
                  <a:pt x="104" y="289"/>
                </a:cubicBezTo>
                <a:cubicBezTo>
                  <a:pt x="103" y="289"/>
                  <a:pt x="102" y="286"/>
                  <a:pt x="102" y="286"/>
                </a:cubicBezTo>
                <a:cubicBezTo>
                  <a:pt x="100" y="287"/>
                  <a:pt x="99" y="290"/>
                  <a:pt x="100" y="291"/>
                </a:cubicBezTo>
                <a:cubicBezTo>
                  <a:pt x="100" y="292"/>
                  <a:pt x="100" y="293"/>
                  <a:pt x="100" y="294"/>
                </a:cubicBezTo>
                <a:cubicBezTo>
                  <a:pt x="101" y="295"/>
                  <a:pt x="103" y="296"/>
                  <a:pt x="105" y="296"/>
                </a:cubicBezTo>
                <a:cubicBezTo>
                  <a:pt x="107" y="295"/>
                  <a:pt x="111" y="294"/>
                  <a:pt x="111" y="294"/>
                </a:cubicBezTo>
                <a:cubicBezTo>
                  <a:pt x="109" y="296"/>
                  <a:pt x="108" y="297"/>
                  <a:pt x="103" y="300"/>
                </a:cubicBezTo>
                <a:cubicBezTo>
                  <a:pt x="98" y="303"/>
                  <a:pt x="96" y="301"/>
                  <a:pt x="94" y="300"/>
                </a:cubicBezTo>
                <a:cubicBezTo>
                  <a:pt x="93" y="300"/>
                  <a:pt x="91" y="298"/>
                  <a:pt x="91" y="298"/>
                </a:cubicBezTo>
                <a:moveTo>
                  <a:pt x="56" y="256"/>
                </a:moveTo>
                <a:cubicBezTo>
                  <a:pt x="51" y="259"/>
                  <a:pt x="51" y="259"/>
                  <a:pt x="51" y="259"/>
                </a:cubicBezTo>
                <a:cubicBezTo>
                  <a:pt x="53" y="264"/>
                  <a:pt x="56" y="268"/>
                  <a:pt x="59" y="273"/>
                </a:cubicBezTo>
                <a:cubicBezTo>
                  <a:pt x="64" y="270"/>
                  <a:pt x="64" y="270"/>
                  <a:pt x="64" y="270"/>
                </a:cubicBezTo>
                <a:cubicBezTo>
                  <a:pt x="61" y="265"/>
                  <a:pt x="61" y="265"/>
                  <a:pt x="61" y="265"/>
                </a:cubicBezTo>
                <a:cubicBezTo>
                  <a:pt x="78" y="256"/>
                  <a:pt x="78" y="256"/>
                  <a:pt x="78" y="256"/>
                </a:cubicBezTo>
                <a:cubicBezTo>
                  <a:pt x="77" y="254"/>
                  <a:pt x="76" y="253"/>
                  <a:pt x="75" y="251"/>
                </a:cubicBezTo>
                <a:cubicBezTo>
                  <a:pt x="58" y="261"/>
                  <a:pt x="58" y="261"/>
                  <a:pt x="58" y="261"/>
                </a:cubicBezTo>
                <a:lnTo>
                  <a:pt x="56" y="256"/>
                </a:lnTo>
                <a:close/>
                <a:moveTo>
                  <a:pt x="70" y="241"/>
                </a:moveTo>
                <a:cubicBezTo>
                  <a:pt x="47" y="251"/>
                  <a:pt x="47" y="251"/>
                  <a:pt x="47" y="251"/>
                </a:cubicBezTo>
                <a:cubicBezTo>
                  <a:pt x="48" y="253"/>
                  <a:pt x="49" y="254"/>
                  <a:pt x="50" y="256"/>
                </a:cubicBezTo>
                <a:cubicBezTo>
                  <a:pt x="72" y="246"/>
                  <a:pt x="72" y="246"/>
                  <a:pt x="72" y="246"/>
                </a:cubicBezTo>
                <a:cubicBezTo>
                  <a:pt x="72" y="244"/>
                  <a:pt x="71" y="242"/>
                  <a:pt x="70" y="241"/>
                </a:cubicBezTo>
                <a:moveTo>
                  <a:pt x="57" y="236"/>
                </a:moveTo>
                <a:cubicBezTo>
                  <a:pt x="52" y="236"/>
                  <a:pt x="52" y="236"/>
                  <a:pt x="52" y="236"/>
                </a:cubicBezTo>
                <a:cubicBezTo>
                  <a:pt x="51" y="236"/>
                  <a:pt x="49" y="237"/>
                  <a:pt x="47" y="237"/>
                </a:cubicBezTo>
                <a:cubicBezTo>
                  <a:pt x="47" y="237"/>
                  <a:pt x="47" y="237"/>
                  <a:pt x="47" y="237"/>
                </a:cubicBezTo>
                <a:cubicBezTo>
                  <a:pt x="49" y="236"/>
                  <a:pt x="50" y="235"/>
                  <a:pt x="52" y="234"/>
                </a:cubicBezTo>
                <a:cubicBezTo>
                  <a:pt x="56" y="232"/>
                  <a:pt x="56" y="232"/>
                  <a:pt x="56" y="232"/>
                </a:cubicBezTo>
                <a:lnTo>
                  <a:pt x="57" y="236"/>
                </a:lnTo>
                <a:close/>
                <a:moveTo>
                  <a:pt x="64" y="221"/>
                </a:moveTo>
                <a:cubicBezTo>
                  <a:pt x="41" y="235"/>
                  <a:pt x="41" y="235"/>
                  <a:pt x="41" y="235"/>
                </a:cubicBezTo>
                <a:cubicBezTo>
                  <a:pt x="42" y="237"/>
                  <a:pt x="43" y="239"/>
                  <a:pt x="44" y="242"/>
                </a:cubicBezTo>
                <a:cubicBezTo>
                  <a:pt x="70" y="239"/>
                  <a:pt x="70" y="239"/>
                  <a:pt x="70" y="239"/>
                </a:cubicBezTo>
                <a:cubicBezTo>
                  <a:pt x="69" y="238"/>
                  <a:pt x="68" y="236"/>
                  <a:pt x="68" y="234"/>
                </a:cubicBezTo>
                <a:cubicBezTo>
                  <a:pt x="62" y="235"/>
                  <a:pt x="62" y="235"/>
                  <a:pt x="62" y="235"/>
                </a:cubicBezTo>
                <a:cubicBezTo>
                  <a:pt x="60" y="230"/>
                  <a:pt x="60" y="230"/>
                  <a:pt x="60" y="230"/>
                </a:cubicBezTo>
                <a:cubicBezTo>
                  <a:pt x="65" y="227"/>
                  <a:pt x="65" y="227"/>
                  <a:pt x="65" y="227"/>
                </a:cubicBezTo>
                <a:cubicBezTo>
                  <a:pt x="65" y="225"/>
                  <a:pt x="64" y="223"/>
                  <a:pt x="64" y="221"/>
                </a:cubicBezTo>
                <a:moveTo>
                  <a:pt x="60" y="202"/>
                </a:moveTo>
                <a:cubicBezTo>
                  <a:pt x="36" y="206"/>
                  <a:pt x="36" y="206"/>
                  <a:pt x="36" y="206"/>
                </a:cubicBezTo>
                <a:cubicBezTo>
                  <a:pt x="36" y="208"/>
                  <a:pt x="36" y="210"/>
                  <a:pt x="36" y="211"/>
                </a:cubicBezTo>
                <a:cubicBezTo>
                  <a:pt x="42" y="210"/>
                  <a:pt x="42" y="210"/>
                  <a:pt x="42" y="210"/>
                </a:cubicBezTo>
                <a:cubicBezTo>
                  <a:pt x="46" y="210"/>
                  <a:pt x="49" y="209"/>
                  <a:pt x="53" y="208"/>
                </a:cubicBezTo>
                <a:cubicBezTo>
                  <a:pt x="53" y="208"/>
                  <a:pt x="53" y="208"/>
                  <a:pt x="53" y="208"/>
                </a:cubicBezTo>
                <a:cubicBezTo>
                  <a:pt x="50" y="210"/>
                  <a:pt x="47" y="211"/>
                  <a:pt x="44" y="213"/>
                </a:cubicBezTo>
                <a:cubicBezTo>
                  <a:pt x="37" y="217"/>
                  <a:pt x="37" y="217"/>
                  <a:pt x="37" y="217"/>
                </a:cubicBezTo>
                <a:cubicBezTo>
                  <a:pt x="37" y="218"/>
                  <a:pt x="37" y="218"/>
                  <a:pt x="37" y="218"/>
                </a:cubicBezTo>
                <a:cubicBezTo>
                  <a:pt x="38" y="220"/>
                  <a:pt x="38" y="222"/>
                  <a:pt x="38" y="224"/>
                </a:cubicBezTo>
                <a:cubicBezTo>
                  <a:pt x="63" y="219"/>
                  <a:pt x="63" y="219"/>
                  <a:pt x="63" y="219"/>
                </a:cubicBezTo>
                <a:cubicBezTo>
                  <a:pt x="63" y="218"/>
                  <a:pt x="62" y="216"/>
                  <a:pt x="62" y="215"/>
                </a:cubicBezTo>
                <a:cubicBezTo>
                  <a:pt x="56" y="216"/>
                  <a:pt x="56" y="216"/>
                  <a:pt x="56" y="216"/>
                </a:cubicBezTo>
                <a:cubicBezTo>
                  <a:pt x="52" y="216"/>
                  <a:pt x="48" y="217"/>
                  <a:pt x="45" y="218"/>
                </a:cubicBezTo>
                <a:cubicBezTo>
                  <a:pt x="45" y="218"/>
                  <a:pt x="45" y="218"/>
                  <a:pt x="45" y="218"/>
                </a:cubicBezTo>
                <a:cubicBezTo>
                  <a:pt x="48" y="216"/>
                  <a:pt x="51" y="214"/>
                  <a:pt x="54" y="213"/>
                </a:cubicBezTo>
                <a:cubicBezTo>
                  <a:pt x="61" y="208"/>
                  <a:pt x="61" y="208"/>
                  <a:pt x="61" y="208"/>
                </a:cubicBezTo>
                <a:cubicBezTo>
                  <a:pt x="61" y="206"/>
                  <a:pt x="61" y="204"/>
                  <a:pt x="60" y="202"/>
                </a:cubicBezTo>
                <a:moveTo>
                  <a:pt x="50" y="190"/>
                </a:moveTo>
                <a:cubicBezTo>
                  <a:pt x="35" y="191"/>
                  <a:pt x="35" y="191"/>
                  <a:pt x="35" y="191"/>
                </a:cubicBezTo>
                <a:cubicBezTo>
                  <a:pt x="35" y="193"/>
                  <a:pt x="35" y="195"/>
                  <a:pt x="35" y="196"/>
                </a:cubicBezTo>
                <a:cubicBezTo>
                  <a:pt x="50" y="196"/>
                  <a:pt x="50" y="196"/>
                  <a:pt x="50" y="196"/>
                </a:cubicBezTo>
                <a:cubicBezTo>
                  <a:pt x="54" y="196"/>
                  <a:pt x="55" y="197"/>
                  <a:pt x="55" y="199"/>
                </a:cubicBezTo>
                <a:cubicBezTo>
                  <a:pt x="55" y="199"/>
                  <a:pt x="55" y="200"/>
                  <a:pt x="54" y="201"/>
                </a:cubicBezTo>
                <a:cubicBezTo>
                  <a:pt x="60" y="201"/>
                  <a:pt x="60" y="201"/>
                  <a:pt x="60" y="201"/>
                </a:cubicBezTo>
                <a:cubicBezTo>
                  <a:pt x="60" y="200"/>
                  <a:pt x="60" y="199"/>
                  <a:pt x="60" y="198"/>
                </a:cubicBezTo>
                <a:cubicBezTo>
                  <a:pt x="60" y="193"/>
                  <a:pt x="57" y="190"/>
                  <a:pt x="50" y="190"/>
                </a:cubicBezTo>
                <a:moveTo>
                  <a:pt x="60" y="182"/>
                </a:moveTo>
                <a:cubicBezTo>
                  <a:pt x="35" y="181"/>
                  <a:pt x="35" y="181"/>
                  <a:pt x="35" y="181"/>
                </a:cubicBezTo>
                <a:cubicBezTo>
                  <a:pt x="35" y="183"/>
                  <a:pt x="35" y="185"/>
                  <a:pt x="35" y="186"/>
                </a:cubicBezTo>
                <a:cubicBezTo>
                  <a:pt x="60" y="187"/>
                  <a:pt x="60" y="187"/>
                  <a:pt x="60" y="187"/>
                </a:cubicBezTo>
                <a:cubicBezTo>
                  <a:pt x="60" y="186"/>
                  <a:pt x="60" y="184"/>
                  <a:pt x="60" y="182"/>
                </a:cubicBezTo>
                <a:moveTo>
                  <a:pt x="63" y="162"/>
                </a:moveTo>
                <a:cubicBezTo>
                  <a:pt x="38" y="158"/>
                  <a:pt x="38" y="158"/>
                  <a:pt x="38" y="158"/>
                </a:cubicBezTo>
                <a:cubicBezTo>
                  <a:pt x="38" y="160"/>
                  <a:pt x="37" y="161"/>
                  <a:pt x="37" y="163"/>
                </a:cubicBezTo>
                <a:cubicBezTo>
                  <a:pt x="43" y="164"/>
                  <a:pt x="43" y="164"/>
                  <a:pt x="43" y="164"/>
                </a:cubicBezTo>
                <a:cubicBezTo>
                  <a:pt x="47" y="164"/>
                  <a:pt x="50" y="165"/>
                  <a:pt x="54" y="165"/>
                </a:cubicBezTo>
                <a:cubicBezTo>
                  <a:pt x="54" y="165"/>
                  <a:pt x="54" y="165"/>
                  <a:pt x="54" y="165"/>
                </a:cubicBezTo>
                <a:cubicBezTo>
                  <a:pt x="51" y="166"/>
                  <a:pt x="47" y="166"/>
                  <a:pt x="44" y="167"/>
                </a:cubicBezTo>
                <a:cubicBezTo>
                  <a:pt x="36" y="169"/>
                  <a:pt x="36" y="169"/>
                  <a:pt x="36" y="169"/>
                </a:cubicBezTo>
                <a:cubicBezTo>
                  <a:pt x="36" y="171"/>
                  <a:pt x="36" y="173"/>
                  <a:pt x="35" y="175"/>
                </a:cubicBezTo>
                <a:cubicBezTo>
                  <a:pt x="60" y="179"/>
                  <a:pt x="60" y="179"/>
                  <a:pt x="60" y="179"/>
                </a:cubicBezTo>
                <a:cubicBezTo>
                  <a:pt x="60" y="177"/>
                  <a:pt x="61" y="176"/>
                  <a:pt x="61" y="174"/>
                </a:cubicBezTo>
                <a:cubicBezTo>
                  <a:pt x="55" y="173"/>
                  <a:pt x="55" y="173"/>
                  <a:pt x="55" y="173"/>
                </a:cubicBezTo>
                <a:cubicBezTo>
                  <a:pt x="51" y="173"/>
                  <a:pt x="47" y="172"/>
                  <a:pt x="44" y="172"/>
                </a:cubicBezTo>
                <a:cubicBezTo>
                  <a:pt x="44" y="172"/>
                  <a:pt x="44" y="172"/>
                  <a:pt x="44" y="172"/>
                </a:cubicBezTo>
                <a:cubicBezTo>
                  <a:pt x="47" y="171"/>
                  <a:pt x="50" y="170"/>
                  <a:pt x="53" y="170"/>
                </a:cubicBezTo>
                <a:cubicBezTo>
                  <a:pt x="62" y="168"/>
                  <a:pt x="62" y="168"/>
                  <a:pt x="62" y="168"/>
                </a:cubicBezTo>
                <a:cubicBezTo>
                  <a:pt x="62" y="166"/>
                  <a:pt x="62" y="164"/>
                  <a:pt x="63" y="162"/>
                </a:cubicBezTo>
                <a:moveTo>
                  <a:pt x="59" y="135"/>
                </a:moveTo>
                <a:cubicBezTo>
                  <a:pt x="46" y="131"/>
                  <a:pt x="46" y="131"/>
                  <a:pt x="46" y="131"/>
                </a:cubicBezTo>
                <a:cubicBezTo>
                  <a:pt x="46" y="133"/>
                  <a:pt x="45" y="134"/>
                  <a:pt x="44" y="136"/>
                </a:cubicBezTo>
                <a:cubicBezTo>
                  <a:pt x="44" y="136"/>
                  <a:pt x="44" y="136"/>
                  <a:pt x="44" y="136"/>
                </a:cubicBezTo>
                <a:cubicBezTo>
                  <a:pt x="58" y="141"/>
                  <a:pt x="58" y="141"/>
                  <a:pt x="58" y="141"/>
                </a:cubicBezTo>
                <a:cubicBezTo>
                  <a:pt x="62" y="142"/>
                  <a:pt x="63" y="144"/>
                  <a:pt x="63" y="146"/>
                </a:cubicBezTo>
                <a:cubicBezTo>
                  <a:pt x="62" y="148"/>
                  <a:pt x="59" y="148"/>
                  <a:pt x="56" y="147"/>
                </a:cubicBezTo>
                <a:cubicBezTo>
                  <a:pt x="42" y="142"/>
                  <a:pt x="42" y="142"/>
                  <a:pt x="42" y="142"/>
                </a:cubicBezTo>
                <a:cubicBezTo>
                  <a:pt x="42" y="144"/>
                  <a:pt x="41" y="146"/>
                  <a:pt x="41" y="147"/>
                </a:cubicBezTo>
                <a:cubicBezTo>
                  <a:pt x="53" y="152"/>
                  <a:pt x="53" y="152"/>
                  <a:pt x="53" y="152"/>
                </a:cubicBezTo>
                <a:cubicBezTo>
                  <a:pt x="61" y="154"/>
                  <a:pt x="65" y="153"/>
                  <a:pt x="67" y="148"/>
                </a:cubicBezTo>
                <a:cubicBezTo>
                  <a:pt x="69" y="142"/>
                  <a:pt x="66" y="138"/>
                  <a:pt x="59" y="135"/>
                </a:cubicBezTo>
                <a:moveTo>
                  <a:pt x="79" y="122"/>
                </a:moveTo>
                <a:cubicBezTo>
                  <a:pt x="57" y="111"/>
                  <a:pt x="57" y="111"/>
                  <a:pt x="57" y="111"/>
                </a:cubicBezTo>
                <a:cubicBezTo>
                  <a:pt x="56" y="112"/>
                  <a:pt x="55" y="114"/>
                  <a:pt x="54" y="115"/>
                </a:cubicBezTo>
                <a:cubicBezTo>
                  <a:pt x="59" y="118"/>
                  <a:pt x="59" y="118"/>
                  <a:pt x="59" y="118"/>
                </a:cubicBezTo>
                <a:cubicBezTo>
                  <a:pt x="63" y="120"/>
                  <a:pt x="66" y="121"/>
                  <a:pt x="69" y="122"/>
                </a:cubicBezTo>
                <a:cubicBezTo>
                  <a:pt x="69" y="123"/>
                  <a:pt x="69" y="123"/>
                  <a:pt x="69" y="123"/>
                </a:cubicBezTo>
                <a:cubicBezTo>
                  <a:pt x="66" y="122"/>
                  <a:pt x="62" y="121"/>
                  <a:pt x="60" y="121"/>
                </a:cubicBezTo>
                <a:cubicBezTo>
                  <a:pt x="51" y="120"/>
                  <a:pt x="51" y="120"/>
                  <a:pt x="51" y="120"/>
                </a:cubicBezTo>
                <a:cubicBezTo>
                  <a:pt x="50" y="122"/>
                  <a:pt x="49" y="124"/>
                  <a:pt x="48" y="126"/>
                </a:cubicBezTo>
                <a:cubicBezTo>
                  <a:pt x="71" y="138"/>
                  <a:pt x="71" y="138"/>
                  <a:pt x="71" y="138"/>
                </a:cubicBezTo>
                <a:cubicBezTo>
                  <a:pt x="71" y="136"/>
                  <a:pt x="72" y="135"/>
                  <a:pt x="73" y="133"/>
                </a:cubicBezTo>
                <a:cubicBezTo>
                  <a:pt x="68" y="131"/>
                  <a:pt x="68" y="131"/>
                  <a:pt x="68" y="131"/>
                </a:cubicBezTo>
                <a:cubicBezTo>
                  <a:pt x="64" y="129"/>
                  <a:pt x="60" y="127"/>
                  <a:pt x="57" y="126"/>
                </a:cubicBezTo>
                <a:cubicBezTo>
                  <a:pt x="57" y="125"/>
                  <a:pt x="57" y="125"/>
                  <a:pt x="57" y="125"/>
                </a:cubicBezTo>
                <a:cubicBezTo>
                  <a:pt x="61" y="126"/>
                  <a:pt x="64" y="126"/>
                  <a:pt x="67" y="127"/>
                </a:cubicBezTo>
                <a:cubicBezTo>
                  <a:pt x="76" y="127"/>
                  <a:pt x="76" y="127"/>
                  <a:pt x="76" y="127"/>
                </a:cubicBezTo>
                <a:cubicBezTo>
                  <a:pt x="77" y="126"/>
                  <a:pt x="78" y="124"/>
                  <a:pt x="79" y="122"/>
                </a:cubicBezTo>
                <a:moveTo>
                  <a:pt x="83" y="116"/>
                </a:moveTo>
                <a:cubicBezTo>
                  <a:pt x="62" y="102"/>
                  <a:pt x="62" y="102"/>
                  <a:pt x="62" y="102"/>
                </a:cubicBezTo>
                <a:cubicBezTo>
                  <a:pt x="61" y="104"/>
                  <a:pt x="60" y="105"/>
                  <a:pt x="59" y="107"/>
                </a:cubicBezTo>
                <a:cubicBezTo>
                  <a:pt x="80" y="120"/>
                  <a:pt x="80" y="120"/>
                  <a:pt x="80" y="120"/>
                </a:cubicBezTo>
                <a:cubicBezTo>
                  <a:pt x="81" y="119"/>
                  <a:pt x="82" y="117"/>
                  <a:pt x="83" y="116"/>
                </a:cubicBezTo>
                <a:moveTo>
                  <a:pt x="91" y="106"/>
                </a:moveTo>
                <a:cubicBezTo>
                  <a:pt x="76" y="85"/>
                  <a:pt x="76" y="85"/>
                  <a:pt x="76" y="85"/>
                </a:cubicBezTo>
                <a:cubicBezTo>
                  <a:pt x="75" y="86"/>
                  <a:pt x="73" y="88"/>
                  <a:pt x="72" y="89"/>
                </a:cubicBezTo>
                <a:cubicBezTo>
                  <a:pt x="79" y="97"/>
                  <a:pt x="79" y="97"/>
                  <a:pt x="79" y="97"/>
                </a:cubicBezTo>
                <a:cubicBezTo>
                  <a:pt x="80" y="99"/>
                  <a:pt x="82" y="102"/>
                  <a:pt x="84" y="104"/>
                </a:cubicBezTo>
                <a:cubicBezTo>
                  <a:pt x="84" y="104"/>
                  <a:pt x="84" y="104"/>
                  <a:pt x="84" y="104"/>
                </a:cubicBezTo>
                <a:cubicBezTo>
                  <a:pt x="81" y="102"/>
                  <a:pt x="79" y="101"/>
                  <a:pt x="76" y="100"/>
                </a:cubicBezTo>
                <a:cubicBezTo>
                  <a:pt x="67" y="95"/>
                  <a:pt x="67" y="95"/>
                  <a:pt x="67" y="95"/>
                </a:cubicBezTo>
                <a:cubicBezTo>
                  <a:pt x="67" y="96"/>
                  <a:pt x="67" y="96"/>
                  <a:pt x="67" y="96"/>
                </a:cubicBezTo>
                <a:cubicBezTo>
                  <a:pt x="66" y="97"/>
                  <a:pt x="65" y="98"/>
                  <a:pt x="64" y="100"/>
                </a:cubicBezTo>
                <a:cubicBezTo>
                  <a:pt x="87" y="111"/>
                  <a:pt x="87" y="111"/>
                  <a:pt x="87" y="111"/>
                </a:cubicBezTo>
                <a:cubicBezTo>
                  <a:pt x="88" y="109"/>
                  <a:pt x="90" y="107"/>
                  <a:pt x="91" y="106"/>
                </a:cubicBezTo>
                <a:moveTo>
                  <a:pt x="86" y="83"/>
                </a:moveTo>
                <a:cubicBezTo>
                  <a:pt x="92" y="77"/>
                  <a:pt x="92" y="77"/>
                  <a:pt x="92" y="77"/>
                </a:cubicBezTo>
                <a:cubicBezTo>
                  <a:pt x="88" y="73"/>
                  <a:pt x="88" y="73"/>
                  <a:pt x="88" y="73"/>
                </a:cubicBezTo>
                <a:cubicBezTo>
                  <a:pt x="87" y="74"/>
                  <a:pt x="85" y="76"/>
                  <a:pt x="84" y="77"/>
                </a:cubicBezTo>
                <a:cubicBezTo>
                  <a:pt x="81" y="80"/>
                  <a:pt x="81" y="80"/>
                  <a:pt x="81" y="80"/>
                </a:cubicBezTo>
                <a:cubicBezTo>
                  <a:pt x="80" y="81"/>
                  <a:pt x="79" y="82"/>
                  <a:pt x="78" y="82"/>
                </a:cubicBezTo>
                <a:cubicBezTo>
                  <a:pt x="96" y="101"/>
                  <a:pt x="96" y="101"/>
                  <a:pt x="96" y="101"/>
                </a:cubicBezTo>
                <a:cubicBezTo>
                  <a:pt x="99" y="97"/>
                  <a:pt x="102" y="94"/>
                  <a:pt x="105" y="91"/>
                </a:cubicBezTo>
                <a:cubicBezTo>
                  <a:pt x="102" y="87"/>
                  <a:pt x="102" y="87"/>
                  <a:pt x="102" y="87"/>
                </a:cubicBezTo>
                <a:cubicBezTo>
                  <a:pt x="96" y="93"/>
                  <a:pt x="96" y="93"/>
                  <a:pt x="96" y="93"/>
                </a:cubicBezTo>
                <a:cubicBezTo>
                  <a:pt x="93" y="90"/>
                  <a:pt x="93" y="90"/>
                  <a:pt x="93" y="90"/>
                </a:cubicBezTo>
                <a:cubicBezTo>
                  <a:pt x="98" y="85"/>
                  <a:pt x="98" y="85"/>
                  <a:pt x="98" y="85"/>
                </a:cubicBezTo>
                <a:cubicBezTo>
                  <a:pt x="94" y="81"/>
                  <a:pt x="94" y="81"/>
                  <a:pt x="94" y="81"/>
                </a:cubicBezTo>
                <a:cubicBezTo>
                  <a:pt x="89" y="86"/>
                  <a:pt x="89" y="86"/>
                  <a:pt x="89" y="86"/>
                </a:cubicBezTo>
                <a:lnTo>
                  <a:pt x="86" y="83"/>
                </a:lnTo>
                <a:close/>
                <a:moveTo>
                  <a:pt x="104" y="74"/>
                </a:moveTo>
                <a:cubicBezTo>
                  <a:pt x="103" y="75"/>
                  <a:pt x="103" y="75"/>
                  <a:pt x="103" y="75"/>
                </a:cubicBezTo>
                <a:cubicBezTo>
                  <a:pt x="99" y="70"/>
                  <a:pt x="99" y="70"/>
                  <a:pt x="99" y="70"/>
                </a:cubicBezTo>
                <a:cubicBezTo>
                  <a:pt x="100" y="70"/>
                  <a:pt x="100" y="70"/>
                  <a:pt x="101" y="69"/>
                </a:cubicBezTo>
                <a:cubicBezTo>
                  <a:pt x="102" y="68"/>
                  <a:pt x="104" y="68"/>
                  <a:pt x="105" y="70"/>
                </a:cubicBezTo>
                <a:cubicBezTo>
                  <a:pt x="106" y="71"/>
                  <a:pt x="106" y="73"/>
                  <a:pt x="104" y="74"/>
                </a:cubicBezTo>
                <a:moveTo>
                  <a:pt x="110" y="73"/>
                </a:moveTo>
                <a:cubicBezTo>
                  <a:pt x="111" y="72"/>
                  <a:pt x="111" y="69"/>
                  <a:pt x="109" y="66"/>
                </a:cubicBezTo>
                <a:cubicBezTo>
                  <a:pt x="107" y="64"/>
                  <a:pt x="106" y="63"/>
                  <a:pt x="104" y="63"/>
                </a:cubicBezTo>
                <a:cubicBezTo>
                  <a:pt x="103" y="63"/>
                  <a:pt x="102" y="63"/>
                  <a:pt x="100" y="64"/>
                </a:cubicBezTo>
                <a:cubicBezTo>
                  <a:pt x="98" y="65"/>
                  <a:pt x="98" y="65"/>
                  <a:pt x="97" y="66"/>
                </a:cubicBezTo>
                <a:cubicBezTo>
                  <a:pt x="96" y="67"/>
                  <a:pt x="95" y="68"/>
                  <a:pt x="93" y="69"/>
                </a:cubicBezTo>
                <a:cubicBezTo>
                  <a:pt x="92" y="70"/>
                  <a:pt x="92" y="70"/>
                  <a:pt x="92" y="70"/>
                </a:cubicBezTo>
                <a:cubicBezTo>
                  <a:pt x="107" y="90"/>
                  <a:pt x="107" y="90"/>
                  <a:pt x="107" y="90"/>
                </a:cubicBezTo>
                <a:cubicBezTo>
                  <a:pt x="108" y="89"/>
                  <a:pt x="110" y="88"/>
                  <a:pt x="111" y="87"/>
                </a:cubicBezTo>
                <a:cubicBezTo>
                  <a:pt x="106" y="79"/>
                  <a:pt x="106" y="79"/>
                  <a:pt x="106" y="79"/>
                </a:cubicBezTo>
                <a:cubicBezTo>
                  <a:pt x="107" y="79"/>
                  <a:pt x="107" y="79"/>
                  <a:pt x="107" y="79"/>
                </a:cubicBezTo>
                <a:cubicBezTo>
                  <a:pt x="108" y="78"/>
                  <a:pt x="109" y="78"/>
                  <a:pt x="111" y="80"/>
                </a:cubicBezTo>
                <a:cubicBezTo>
                  <a:pt x="113" y="82"/>
                  <a:pt x="115" y="83"/>
                  <a:pt x="115" y="84"/>
                </a:cubicBezTo>
                <a:cubicBezTo>
                  <a:pt x="117" y="82"/>
                  <a:pt x="119" y="81"/>
                  <a:pt x="120" y="80"/>
                </a:cubicBezTo>
                <a:cubicBezTo>
                  <a:pt x="119" y="80"/>
                  <a:pt x="117" y="77"/>
                  <a:pt x="115" y="76"/>
                </a:cubicBezTo>
                <a:cubicBezTo>
                  <a:pt x="113" y="74"/>
                  <a:pt x="111" y="73"/>
                  <a:pt x="110" y="73"/>
                </a:cubicBezTo>
                <a:close/>
                <a:moveTo>
                  <a:pt x="118" y="58"/>
                </a:moveTo>
                <a:cubicBezTo>
                  <a:pt x="120" y="57"/>
                  <a:pt x="122" y="57"/>
                  <a:pt x="123" y="57"/>
                </a:cubicBezTo>
                <a:cubicBezTo>
                  <a:pt x="121" y="52"/>
                  <a:pt x="121" y="52"/>
                  <a:pt x="121" y="52"/>
                </a:cubicBezTo>
                <a:cubicBezTo>
                  <a:pt x="120" y="53"/>
                  <a:pt x="118" y="53"/>
                  <a:pt x="116" y="54"/>
                </a:cubicBezTo>
                <a:cubicBezTo>
                  <a:pt x="111" y="56"/>
                  <a:pt x="110" y="60"/>
                  <a:pt x="112" y="64"/>
                </a:cubicBezTo>
                <a:cubicBezTo>
                  <a:pt x="114" y="67"/>
                  <a:pt x="117" y="68"/>
                  <a:pt x="121" y="68"/>
                </a:cubicBezTo>
                <a:cubicBezTo>
                  <a:pt x="123" y="68"/>
                  <a:pt x="125" y="68"/>
                  <a:pt x="125" y="69"/>
                </a:cubicBezTo>
                <a:cubicBezTo>
                  <a:pt x="126" y="70"/>
                  <a:pt x="125" y="71"/>
                  <a:pt x="124" y="72"/>
                </a:cubicBezTo>
                <a:cubicBezTo>
                  <a:pt x="122" y="73"/>
                  <a:pt x="120" y="73"/>
                  <a:pt x="118" y="73"/>
                </a:cubicBezTo>
                <a:cubicBezTo>
                  <a:pt x="120" y="79"/>
                  <a:pt x="120" y="79"/>
                  <a:pt x="120" y="79"/>
                </a:cubicBezTo>
                <a:cubicBezTo>
                  <a:pt x="121" y="79"/>
                  <a:pt x="124" y="78"/>
                  <a:pt x="126" y="77"/>
                </a:cubicBezTo>
                <a:cubicBezTo>
                  <a:pt x="131" y="74"/>
                  <a:pt x="132" y="70"/>
                  <a:pt x="130" y="66"/>
                </a:cubicBezTo>
                <a:cubicBezTo>
                  <a:pt x="128" y="63"/>
                  <a:pt x="126" y="62"/>
                  <a:pt x="122" y="62"/>
                </a:cubicBezTo>
                <a:cubicBezTo>
                  <a:pt x="119" y="62"/>
                  <a:pt x="118" y="62"/>
                  <a:pt x="117" y="61"/>
                </a:cubicBezTo>
                <a:cubicBezTo>
                  <a:pt x="117" y="60"/>
                  <a:pt x="117" y="59"/>
                  <a:pt x="118" y="58"/>
                </a:cubicBezTo>
                <a:moveTo>
                  <a:pt x="141" y="70"/>
                </a:moveTo>
                <a:cubicBezTo>
                  <a:pt x="131" y="47"/>
                  <a:pt x="131" y="47"/>
                  <a:pt x="131" y="47"/>
                </a:cubicBezTo>
                <a:cubicBezTo>
                  <a:pt x="126" y="49"/>
                  <a:pt x="126" y="49"/>
                  <a:pt x="126" y="49"/>
                </a:cubicBezTo>
                <a:cubicBezTo>
                  <a:pt x="136" y="72"/>
                  <a:pt x="136" y="72"/>
                  <a:pt x="136" y="72"/>
                </a:cubicBezTo>
                <a:cubicBezTo>
                  <a:pt x="137" y="71"/>
                  <a:pt x="139" y="71"/>
                  <a:pt x="141" y="70"/>
                </a:cubicBezTo>
                <a:moveTo>
                  <a:pt x="152" y="66"/>
                </a:moveTo>
                <a:cubicBezTo>
                  <a:pt x="146" y="47"/>
                  <a:pt x="146" y="47"/>
                  <a:pt x="146" y="47"/>
                </a:cubicBezTo>
                <a:cubicBezTo>
                  <a:pt x="151" y="46"/>
                  <a:pt x="151" y="46"/>
                  <a:pt x="151" y="46"/>
                </a:cubicBezTo>
                <a:cubicBezTo>
                  <a:pt x="149" y="41"/>
                  <a:pt x="149" y="41"/>
                  <a:pt x="149" y="41"/>
                </a:cubicBezTo>
                <a:cubicBezTo>
                  <a:pt x="148" y="41"/>
                  <a:pt x="147" y="41"/>
                  <a:pt x="146" y="41"/>
                </a:cubicBezTo>
                <a:cubicBezTo>
                  <a:pt x="138" y="44"/>
                  <a:pt x="138" y="44"/>
                  <a:pt x="138" y="44"/>
                </a:cubicBezTo>
                <a:cubicBezTo>
                  <a:pt x="137" y="45"/>
                  <a:pt x="135" y="45"/>
                  <a:pt x="134" y="45"/>
                </a:cubicBezTo>
                <a:cubicBezTo>
                  <a:pt x="136" y="51"/>
                  <a:pt x="136" y="51"/>
                  <a:pt x="136" y="51"/>
                </a:cubicBezTo>
                <a:cubicBezTo>
                  <a:pt x="141" y="49"/>
                  <a:pt x="141" y="49"/>
                  <a:pt x="141" y="49"/>
                </a:cubicBezTo>
                <a:cubicBezTo>
                  <a:pt x="147" y="68"/>
                  <a:pt x="147" y="68"/>
                  <a:pt x="147" y="68"/>
                </a:cubicBezTo>
                <a:cubicBezTo>
                  <a:pt x="149" y="67"/>
                  <a:pt x="150" y="66"/>
                  <a:pt x="152" y="66"/>
                </a:cubicBezTo>
                <a:moveTo>
                  <a:pt x="167" y="52"/>
                </a:moveTo>
                <a:cubicBezTo>
                  <a:pt x="171" y="36"/>
                  <a:pt x="171" y="36"/>
                  <a:pt x="171" y="36"/>
                </a:cubicBezTo>
                <a:cubicBezTo>
                  <a:pt x="169" y="37"/>
                  <a:pt x="167" y="37"/>
                  <a:pt x="165" y="37"/>
                </a:cubicBezTo>
                <a:cubicBezTo>
                  <a:pt x="165" y="37"/>
                  <a:pt x="165" y="37"/>
                  <a:pt x="165" y="37"/>
                </a:cubicBezTo>
                <a:cubicBezTo>
                  <a:pt x="164" y="43"/>
                  <a:pt x="164" y="43"/>
                  <a:pt x="164" y="43"/>
                </a:cubicBezTo>
                <a:cubicBezTo>
                  <a:pt x="164" y="45"/>
                  <a:pt x="164" y="46"/>
                  <a:pt x="164" y="48"/>
                </a:cubicBezTo>
                <a:cubicBezTo>
                  <a:pt x="164" y="48"/>
                  <a:pt x="164" y="48"/>
                  <a:pt x="164" y="48"/>
                </a:cubicBezTo>
                <a:cubicBezTo>
                  <a:pt x="163" y="47"/>
                  <a:pt x="162" y="45"/>
                  <a:pt x="161" y="44"/>
                </a:cubicBezTo>
                <a:cubicBezTo>
                  <a:pt x="159" y="38"/>
                  <a:pt x="159" y="38"/>
                  <a:pt x="159" y="38"/>
                </a:cubicBezTo>
                <a:cubicBezTo>
                  <a:pt x="157" y="39"/>
                  <a:pt x="157" y="39"/>
                  <a:pt x="157" y="39"/>
                </a:cubicBezTo>
                <a:cubicBezTo>
                  <a:pt x="156" y="39"/>
                  <a:pt x="154" y="39"/>
                  <a:pt x="153" y="40"/>
                </a:cubicBezTo>
                <a:cubicBezTo>
                  <a:pt x="162" y="53"/>
                  <a:pt x="162" y="53"/>
                  <a:pt x="162" y="53"/>
                </a:cubicBezTo>
                <a:cubicBezTo>
                  <a:pt x="163" y="63"/>
                  <a:pt x="163" y="63"/>
                  <a:pt x="163" y="63"/>
                </a:cubicBezTo>
                <a:cubicBezTo>
                  <a:pt x="165" y="63"/>
                  <a:pt x="167" y="62"/>
                  <a:pt x="169" y="62"/>
                </a:cubicBezTo>
                <a:lnTo>
                  <a:pt x="167" y="52"/>
                </a:lnTo>
                <a:close/>
                <a:moveTo>
                  <a:pt x="188" y="60"/>
                </a:moveTo>
                <a:cubicBezTo>
                  <a:pt x="186" y="58"/>
                  <a:pt x="185" y="53"/>
                  <a:pt x="184" y="48"/>
                </a:cubicBezTo>
                <a:cubicBezTo>
                  <a:pt x="184" y="42"/>
                  <a:pt x="185" y="38"/>
                  <a:pt x="186" y="35"/>
                </a:cubicBezTo>
                <a:cubicBezTo>
                  <a:pt x="185" y="35"/>
                  <a:pt x="184" y="35"/>
                  <a:pt x="182" y="36"/>
                </a:cubicBezTo>
                <a:cubicBezTo>
                  <a:pt x="181" y="38"/>
                  <a:pt x="180" y="42"/>
                  <a:pt x="180" y="48"/>
                </a:cubicBezTo>
                <a:cubicBezTo>
                  <a:pt x="180" y="54"/>
                  <a:pt x="182" y="58"/>
                  <a:pt x="184" y="61"/>
                </a:cubicBezTo>
                <a:cubicBezTo>
                  <a:pt x="184" y="61"/>
                  <a:pt x="185" y="60"/>
                  <a:pt x="185" y="60"/>
                </a:cubicBezTo>
                <a:lnTo>
                  <a:pt x="188" y="60"/>
                </a:lnTo>
                <a:close/>
                <a:moveTo>
                  <a:pt x="200" y="44"/>
                </a:moveTo>
                <a:cubicBezTo>
                  <a:pt x="200" y="46"/>
                  <a:pt x="199" y="47"/>
                  <a:pt x="197" y="47"/>
                </a:cubicBezTo>
                <a:cubicBezTo>
                  <a:pt x="196" y="47"/>
                  <a:pt x="196" y="47"/>
                  <a:pt x="195" y="47"/>
                </a:cubicBezTo>
                <a:cubicBezTo>
                  <a:pt x="196" y="41"/>
                  <a:pt x="196" y="41"/>
                  <a:pt x="196" y="41"/>
                </a:cubicBezTo>
                <a:cubicBezTo>
                  <a:pt x="196" y="41"/>
                  <a:pt x="197" y="40"/>
                  <a:pt x="197" y="41"/>
                </a:cubicBezTo>
                <a:cubicBezTo>
                  <a:pt x="199" y="41"/>
                  <a:pt x="200" y="42"/>
                  <a:pt x="200" y="44"/>
                </a:cubicBezTo>
                <a:moveTo>
                  <a:pt x="203" y="50"/>
                </a:moveTo>
                <a:cubicBezTo>
                  <a:pt x="205" y="49"/>
                  <a:pt x="205" y="47"/>
                  <a:pt x="206" y="44"/>
                </a:cubicBezTo>
                <a:cubicBezTo>
                  <a:pt x="206" y="41"/>
                  <a:pt x="205" y="39"/>
                  <a:pt x="204" y="38"/>
                </a:cubicBezTo>
                <a:cubicBezTo>
                  <a:pt x="202" y="36"/>
                  <a:pt x="200" y="36"/>
                  <a:pt x="198" y="36"/>
                </a:cubicBezTo>
                <a:cubicBezTo>
                  <a:pt x="194" y="35"/>
                  <a:pt x="192" y="35"/>
                  <a:pt x="191" y="36"/>
                </a:cubicBezTo>
                <a:cubicBezTo>
                  <a:pt x="189" y="60"/>
                  <a:pt x="189" y="60"/>
                  <a:pt x="189" y="60"/>
                </a:cubicBezTo>
                <a:cubicBezTo>
                  <a:pt x="189" y="60"/>
                  <a:pt x="189" y="60"/>
                  <a:pt x="189" y="60"/>
                </a:cubicBezTo>
                <a:cubicBezTo>
                  <a:pt x="191" y="60"/>
                  <a:pt x="193" y="60"/>
                  <a:pt x="195" y="61"/>
                </a:cubicBezTo>
                <a:cubicBezTo>
                  <a:pt x="195" y="52"/>
                  <a:pt x="195" y="52"/>
                  <a:pt x="195" y="52"/>
                </a:cubicBezTo>
                <a:cubicBezTo>
                  <a:pt x="195" y="52"/>
                  <a:pt x="196" y="52"/>
                  <a:pt x="196" y="52"/>
                </a:cubicBezTo>
                <a:cubicBezTo>
                  <a:pt x="199" y="53"/>
                  <a:pt x="202" y="52"/>
                  <a:pt x="203" y="50"/>
                </a:cubicBezTo>
                <a:moveTo>
                  <a:pt x="222" y="44"/>
                </a:moveTo>
                <a:cubicBezTo>
                  <a:pt x="223" y="39"/>
                  <a:pt x="223" y="39"/>
                  <a:pt x="223" y="39"/>
                </a:cubicBezTo>
                <a:cubicBezTo>
                  <a:pt x="221" y="39"/>
                  <a:pt x="220" y="38"/>
                  <a:pt x="219" y="38"/>
                </a:cubicBezTo>
                <a:cubicBezTo>
                  <a:pt x="214" y="37"/>
                  <a:pt x="214" y="37"/>
                  <a:pt x="214" y="37"/>
                </a:cubicBezTo>
                <a:cubicBezTo>
                  <a:pt x="212" y="37"/>
                  <a:pt x="211" y="37"/>
                  <a:pt x="210" y="37"/>
                </a:cubicBezTo>
                <a:cubicBezTo>
                  <a:pt x="205" y="61"/>
                  <a:pt x="205" y="61"/>
                  <a:pt x="205" y="61"/>
                </a:cubicBezTo>
                <a:cubicBezTo>
                  <a:pt x="210" y="62"/>
                  <a:pt x="214" y="63"/>
                  <a:pt x="219" y="64"/>
                </a:cubicBezTo>
                <a:cubicBezTo>
                  <a:pt x="220" y="58"/>
                  <a:pt x="220" y="58"/>
                  <a:pt x="220" y="58"/>
                </a:cubicBezTo>
                <a:cubicBezTo>
                  <a:pt x="212" y="57"/>
                  <a:pt x="212" y="57"/>
                  <a:pt x="212" y="57"/>
                </a:cubicBezTo>
                <a:cubicBezTo>
                  <a:pt x="212" y="52"/>
                  <a:pt x="212" y="52"/>
                  <a:pt x="212" y="52"/>
                </a:cubicBezTo>
                <a:cubicBezTo>
                  <a:pt x="220" y="54"/>
                  <a:pt x="220" y="54"/>
                  <a:pt x="220" y="54"/>
                </a:cubicBezTo>
                <a:cubicBezTo>
                  <a:pt x="220" y="48"/>
                  <a:pt x="220" y="48"/>
                  <a:pt x="220" y="48"/>
                </a:cubicBezTo>
                <a:cubicBezTo>
                  <a:pt x="213" y="47"/>
                  <a:pt x="213" y="47"/>
                  <a:pt x="213" y="47"/>
                </a:cubicBezTo>
                <a:cubicBezTo>
                  <a:pt x="214" y="43"/>
                  <a:pt x="214" y="43"/>
                  <a:pt x="214" y="43"/>
                </a:cubicBezTo>
                <a:lnTo>
                  <a:pt x="222" y="44"/>
                </a:lnTo>
                <a:close/>
                <a:moveTo>
                  <a:pt x="226" y="66"/>
                </a:moveTo>
                <a:cubicBezTo>
                  <a:pt x="233" y="42"/>
                  <a:pt x="233" y="42"/>
                  <a:pt x="233" y="42"/>
                </a:cubicBezTo>
                <a:cubicBezTo>
                  <a:pt x="231" y="41"/>
                  <a:pt x="229" y="41"/>
                  <a:pt x="227" y="40"/>
                </a:cubicBezTo>
                <a:cubicBezTo>
                  <a:pt x="221" y="64"/>
                  <a:pt x="221" y="64"/>
                  <a:pt x="221" y="64"/>
                </a:cubicBezTo>
                <a:cubicBezTo>
                  <a:pt x="222" y="65"/>
                  <a:pt x="224" y="65"/>
                  <a:pt x="226" y="66"/>
                </a:cubicBezTo>
                <a:moveTo>
                  <a:pt x="241" y="60"/>
                </a:moveTo>
                <a:cubicBezTo>
                  <a:pt x="252" y="49"/>
                  <a:pt x="252" y="49"/>
                  <a:pt x="252" y="49"/>
                </a:cubicBezTo>
                <a:cubicBezTo>
                  <a:pt x="250" y="48"/>
                  <a:pt x="248" y="47"/>
                  <a:pt x="247" y="46"/>
                </a:cubicBezTo>
                <a:cubicBezTo>
                  <a:pt x="243" y="51"/>
                  <a:pt x="243" y="51"/>
                  <a:pt x="243" y="51"/>
                </a:cubicBezTo>
                <a:cubicBezTo>
                  <a:pt x="242" y="53"/>
                  <a:pt x="241" y="54"/>
                  <a:pt x="240" y="55"/>
                </a:cubicBezTo>
                <a:cubicBezTo>
                  <a:pt x="240" y="55"/>
                  <a:pt x="240" y="55"/>
                  <a:pt x="240" y="55"/>
                </a:cubicBezTo>
                <a:cubicBezTo>
                  <a:pt x="240" y="53"/>
                  <a:pt x="240" y="52"/>
                  <a:pt x="240" y="50"/>
                </a:cubicBezTo>
                <a:cubicBezTo>
                  <a:pt x="241" y="44"/>
                  <a:pt x="241" y="44"/>
                  <a:pt x="241" y="44"/>
                </a:cubicBezTo>
                <a:cubicBezTo>
                  <a:pt x="240" y="44"/>
                  <a:pt x="240" y="44"/>
                  <a:pt x="240" y="44"/>
                </a:cubicBezTo>
                <a:cubicBezTo>
                  <a:pt x="238" y="43"/>
                  <a:pt x="237" y="43"/>
                  <a:pt x="235" y="42"/>
                </a:cubicBezTo>
                <a:cubicBezTo>
                  <a:pt x="236" y="58"/>
                  <a:pt x="236" y="58"/>
                  <a:pt x="236" y="58"/>
                </a:cubicBezTo>
                <a:cubicBezTo>
                  <a:pt x="232" y="68"/>
                  <a:pt x="232" y="68"/>
                  <a:pt x="232" y="68"/>
                </a:cubicBezTo>
                <a:cubicBezTo>
                  <a:pt x="234" y="68"/>
                  <a:pt x="235" y="69"/>
                  <a:pt x="237" y="70"/>
                </a:cubicBezTo>
                <a:lnTo>
                  <a:pt x="241" y="60"/>
                </a:lnTo>
                <a:close/>
                <a:moveTo>
                  <a:pt x="258" y="57"/>
                </a:moveTo>
                <a:cubicBezTo>
                  <a:pt x="258" y="58"/>
                  <a:pt x="257" y="60"/>
                  <a:pt x="257" y="62"/>
                </a:cubicBezTo>
                <a:cubicBezTo>
                  <a:pt x="255" y="66"/>
                  <a:pt x="255" y="66"/>
                  <a:pt x="255" y="66"/>
                </a:cubicBezTo>
                <a:cubicBezTo>
                  <a:pt x="252" y="64"/>
                  <a:pt x="252" y="64"/>
                  <a:pt x="252" y="64"/>
                </a:cubicBezTo>
                <a:cubicBezTo>
                  <a:pt x="255" y="61"/>
                  <a:pt x="255" y="61"/>
                  <a:pt x="255" y="61"/>
                </a:cubicBezTo>
                <a:cubicBezTo>
                  <a:pt x="256" y="60"/>
                  <a:pt x="257" y="58"/>
                  <a:pt x="258" y="57"/>
                </a:cubicBezTo>
                <a:close/>
                <a:moveTo>
                  <a:pt x="257" y="80"/>
                </a:moveTo>
                <a:cubicBezTo>
                  <a:pt x="264" y="54"/>
                  <a:pt x="264" y="54"/>
                  <a:pt x="264" y="54"/>
                </a:cubicBezTo>
                <a:cubicBezTo>
                  <a:pt x="262" y="53"/>
                  <a:pt x="259" y="52"/>
                  <a:pt x="257" y="51"/>
                </a:cubicBezTo>
                <a:cubicBezTo>
                  <a:pt x="240" y="71"/>
                  <a:pt x="240" y="71"/>
                  <a:pt x="240" y="71"/>
                </a:cubicBezTo>
                <a:cubicBezTo>
                  <a:pt x="242" y="71"/>
                  <a:pt x="244" y="72"/>
                  <a:pt x="246" y="73"/>
                </a:cubicBezTo>
                <a:cubicBezTo>
                  <a:pt x="249" y="69"/>
                  <a:pt x="249" y="69"/>
                  <a:pt x="249" y="69"/>
                </a:cubicBezTo>
                <a:cubicBezTo>
                  <a:pt x="254" y="71"/>
                  <a:pt x="254" y="71"/>
                  <a:pt x="254" y="71"/>
                </a:cubicBezTo>
                <a:cubicBezTo>
                  <a:pt x="252" y="77"/>
                  <a:pt x="252" y="77"/>
                  <a:pt x="252" y="77"/>
                </a:cubicBezTo>
                <a:cubicBezTo>
                  <a:pt x="254" y="77"/>
                  <a:pt x="256" y="78"/>
                  <a:pt x="257" y="80"/>
                </a:cubicBezTo>
                <a:moveTo>
                  <a:pt x="272" y="91"/>
                </a:moveTo>
                <a:cubicBezTo>
                  <a:pt x="287" y="70"/>
                  <a:pt x="287" y="70"/>
                  <a:pt x="287" y="70"/>
                </a:cubicBezTo>
                <a:cubicBezTo>
                  <a:pt x="286" y="69"/>
                  <a:pt x="285" y="68"/>
                  <a:pt x="283" y="67"/>
                </a:cubicBezTo>
                <a:cubicBezTo>
                  <a:pt x="280" y="72"/>
                  <a:pt x="280" y="72"/>
                  <a:pt x="280" y="72"/>
                </a:cubicBezTo>
                <a:cubicBezTo>
                  <a:pt x="277" y="75"/>
                  <a:pt x="276" y="78"/>
                  <a:pt x="274" y="81"/>
                </a:cubicBezTo>
                <a:cubicBezTo>
                  <a:pt x="274" y="81"/>
                  <a:pt x="274" y="81"/>
                  <a:pt x="274" y="81"/>
                </a:cubicBezTo>
                <a:cubicBezTo>
                  <a:pt x="275" y="78"/>
                  <a:pt x="276" y="74"/>
                  <a:pt x="276" y="72"/>
                </a:cubicBezTo>
                <a:cubicBezTo>
                  <a:pt x="278" y="64"/>
                  <a:pt x="278" y="64"/>
                  <a:pt x="278" y="64"/>
                </a:cubicBezTo>
                <a:cubicBezTo>
                  <a:pt x="277" y="62"/>
                  <a:pt x="275" y="61"/>
                  <a:pt x="273" y="60"/>
                </a:cubicBezTo>
                <a:cubicBezTo>
                  <a:pt x="258" y="80"/>
                  <a:pt x="258" y="80"/>
                  <a:pt x="258" y="80"/>
                </a:cubicBezTo>
                <a:cubicBezTo>
                  <a:pt x="260" y="81"/>
                  <a:pt x="261" y="82"/>
                  <a:pt x="262" y="83"/>
                </a:cubicBezTo>
                <a:cubicBezTo>
                  <a:pt x="266" y="78"/>
                  <a:pt x="266" y="78"/>
                  <a:pt x="266" y="78"/>
                </a:cubicBezTo>
                <a:cubicBezTo>
                  <a:pt x="268" y="75"/>
                  <a:pt x="271" y="72"/>
                  <a:pt x="272" y="69"/>
                </a:cubicBezTo>
                <a:cubicBezTo>
                  <a:pt x="273" y="69"/>
                  <a:pt x="273" y="69"/>
                  <a:pt x="273" y="69"/>
                </a:cubicBezTo>
                <a:cubicBezTo>
                  <a:pt x="271" y="72"/>
                  <a:pt x="271" y="76"/>
                  <a:pt x="270" y="78"/>
                </a:cubicBezTo>
                <a:cubicBezTo>
                  <a:pt x="268" y="87"/>
                  <a:pt x="268" y="87"/>
                  <a:pt x="268" y="87"/>
                </a:cubicBezTo>
                <a:cubicBezTo>
                  <a:pt x="269" y="88"/>
                  <a:pt x="271" y="89"/>
                  <a:pt x="272" y="91"/>
                </a:cubicBezTo>
                <a:moveTo>
                  <a:pt x="299" y="90"/>
                </a:moveTo>
                <a:cubicBezTo>
                  <a:pt x="303" y="87"/>
                  <a:pt x="303" y="87"/>
                  <a:pt x="303" y="87"/>
                </a:cubicBezTo>
                <a:cubicBezTo>
                  <a:pt x="303" y="86"/>
                  <a:pt x="302" y="84"/>
                  <a:pt x="300" y="82"/>
                </a:cubicBezTo>
                <a:cubicBezTo>
                  <a:pt x="295" y="77"/>
                  <a:pt x="288" y="76"/>
                  <a:pt x="282" y="83"/>
                </a:cubicBezTo>
                <a:cubicBezTo>
                  <a:pt x="280" y="85"/>
                  <a:pt x="278" y="88"/>
                  <a:pt x="278" y="91"/>
                </a:cubicBezTo>
                <a:cubicBezTo>
                  <a:pt x="278" y="94"/>
                  <a:pt x="279" y="96"/>
                  <a:pt x="282" y="99"/>
                </a:cubicBezTo>
                <a:cubicBezTo>
                  <a:pt x="284" y="101"/>
                  <a:pt x="286" y="103"/>
                  <a:pt x="288" y="103"/>
                </a:cubicBezTo>
                <a:cubicBezTo>
                  <a:pt x="297" y="94"/>
                  <a:pt x="297" y="94"/>
                  <a:pt x="297" y="94"/>
                </a:cubicBezTo>
                <a:cubicBezTo>
                  <a:pt x="292" y="88"/>
                  <a:pt x="292" y="88"/>
                  <a:pt x="292" y="88"/>
                </a:cubicBezTo>
                <a:cubicBezTo>
                  <a:pt x="288" y="92"/>
                  <a:pt x="288" y="92"/>
                  <a:pt x="288" y="92"/>
                </a:cubicBezTo>
                <a:cubicBezTo>
                  <a:pt x="290" y="94"/>
                  <a:pt x="290" y="94"/>
                  <a:pt x="290" y="94"/>
                </a:cubicBezTo>
                <a:cubicBezTo>
                  <a:pt x="287" y="97"/>
                  <a:pt x="287" y="97"/>
                  <a:pt x="287" y="97"/>
                </a:cubicBezTo>
                <a:cubicBezTo>
                  <a:pt x="286" y="97"/>
                  <a:pt x="286" y="96"/>
                  <a:pt x="285" y="96"/>
                </a:cubicBezTo>
                <a:cubicBezTo>
                  <a:pt x="283" y="94"/>
                  <a:pt x="283" y="90"/>
                  <a:pt x="286" y="87"/>
                </a:cubicBezTo>
                <a:cubicBezTo>
                  <a:pt x="290" y="83"/>
                  <a:pt x="294" y="83"/>
                  <a:pt x="296" y="86"/>
                </a:cubicBezTo>
                <a:cubicBezTo>
                  <a:pt x="298" y="87"/>
                  <a:pt x="298" y="89"/>
                  <a:pt x="299" y="90"/>
                </a:cubicBezTo>
                <a:moveTo>
                  <a:pt x="311" y="119"/>
                </a:moveTo>
                <a:cubicBezTo>
                  <a:pt x="322" y="111"/>
                  <a:pt x="322" y="111"/>
                  <a:pt x="322" y="111"/>
                </a:cubicBezTo>
                <a:cubicBezTo>
                  <a:pt x="321" y="110"/>
                  <a:pt x="321" y="108"/>
                  <a:pt x="320" y="107"/>
                </a:cubicBezTo>
                <a:cubicBezTo>
                  <a:pt x="320" y="107"/>
                  <a:pt x="320" y="107"/>
                  <a:pt x="320" y="107"/>
                </a:cubicBezTo>
                <a:cubicBezTo>
                  <a:pt x="308" y="115"/>
                  <a:pt x="308" y="115"/>
                  <a:pt x="308" y="115"/>
                </a:cubicBezTo>
                <a:cubicBezTo>
                  <a:pt x="304" y="117"/>
                  <a:pt x="302" y="117"/>
                  <a:pt x="301" y="115"/>
                </a:cubicBezTo>
                <a:cubicBezTo>
                  <a:pt x="300" y="114"/>
                  <a:pt x="301" y="112"/>
                  <a:pt x="304" y="109"/>
                </a:cubicBezTo>
                <a:cubicBezTo>
                  <a:pt x="316" y="101"/>
                  <a:pt x="316" y="101"/>
                  <a:pt x="316" y="101"/>
                </a:cubicBezTo>
                <a:cubicBezTo>
                  <a:pt x="315" y="100"/>
                  <a:pt x="314" y="98"/>
                  <a:pt x="313" y="97"/>
                </a:cubicBezTo>
                <a:cubicBezTo>
                  <a:pt x="302" y="104"/>
                  <a:pt x="302" y="104"/>
                  <a:pt x="302" y="104"/>
                </a:cubicBezTo>
                <a:cubicBezTo>
                  <a:pt x="295" y="109"/>
                  <a:pt x="294" y="113"/>
                  <a:pt x="297" y="118"/>
                </a:cubicBezTo>
                <a:cubicBezTo>
                  <a:pt x="300" y="123"/>
                  <a:pt x="305" y="123"/>
                  <a:pt x="311" y="119"/>
                </a:cubicBezTo>
                <a:moveTo>
                  <a:pt x="310" y="142"/>
                </a:moveTo>
                <a:cubicBezTo>
                  <a:pt x="332" y="132"/>
                  <a:pt x="332" y="132"/>
                  <a:pt x="332" y="132"/>
                </a:cubicBezTo>
                <a:cubicBezTo>
                  <a:pt x="332" y="130"/>
                  <a:pt x="331" y="129"/>
                  <a:pt x="331" y="127"/>
                </a:cubicBezTo>
                <a:cubicBezTo>
                  <a:pt x="325" y="130"/>
                  <a:pt x="325" y="130"/>
                  <a:pt x="325" y="130"/>
                </a:cubicBezTo>
                <a:cubicBezTo>
                  <a:pt x="322" y="131"/>
                  <a:pt x="319" y="133"/>
                  <a:pt x="316" y="135"/>
                </a:cubicBezTo>
                <a:cubicBezTo>
                  <a:pt x="316" y="135"/>
                  <a:pt x="316" y="135"/>
                  <a:pt x="316" y="135"/>
                </a:cubicBezTo>
                <a:cubicBezTo>
                  <a:pt x="318" y="133"/>
                  <a:pt x="320" y="130"/>
                  <a:pt x="322" y="128"/>
                </a:cubicBezTo>
                <a:cubicBezTo>
                  <a:pt x="328" y="122"/>
                  <a:pt x="328" y="122"/>
                  <a:pt x="328" y="122"/>
                </a:cubicBezTo>
                <a:cubicBezTo>
                  <a:pt x="327" y="120"/>
                  <a:pt x="326" y="118"/>
                  <a:pt x="325" y="116"/>
                </a:cubicBezTo>
                <a:cubicBezTo>
                  <a:pt x="302" y="127"/>
                  <a:pt x="302" y="127"/>
                  <a:pt x="302" y="127"/>
                </a:cubicBezTo>
                <a:cubicBezTo>
                  <a:pt x="303" y="128"/>
                  <a:pt x="304" y="130"/>
                  <a:pt x="305" y="131"/>
                </a:cubicBezTo>
                <a:cubicBezTo>
                  <a:pt x="310" y="129"/>
                  <a:pt x="310" y="129"/>
                  <a:pt x="310" y="129"/>
                </a:cubicBezTo>
                <a:cubicBezTo>
                  <a:pt x="314" y="127"/>
                  <a:pt x="317" y="125"/>
                  <a:pt x="320" y="124"/>
                </a:cubicBezTo>
                <a:cubicBezTo>
                  <a:pt x="320" y="124"/>
                  <a:pt x="320" y="124"/>
                  <a:pt x="320" y="124"/>
                </a:cubicBezTo>
                <a:cubicBezTo>
                  <a:pt x="318" y="126"/>
                  <a:pt x="315" y="128"/>
                  <a:pt x="313" y="131"/>
                </a:cubicBezTo>
                <a:cubicBezTo>
                  <a:pt x="308" y="137"/>
                  <a:pt x="308" y="137"/>
                  <a:pt x="308" y="137"/>
                </a:cubicBezTo>
                <a:cubicBezTo>
                  <a:pt x="308" y="139"/>
                  <a:pt x="309" y="141"/>
                  <a:pt x="310" y="142"/>
                </a:cubicBezTo>
                <a:moveTo>
                  <a:pt x="312" y="150"/>
                </a:moveTo>
                <a:cubicBezTo>
                  <a:pt x="336" y="142"/>
                  <a:pt x="336" y="142"/>
                  <a:pt x="336" y="142"/>
                </a:cubicBezTo>
                <a:cubicBezTo>
                  <a:pt x="335" y="140"/>
                  <a:pt x="335" y="138"/>
                  <a:pt x="334" y="136"/>
                </a:cubicBezTo>
                <a:cubicBezTo>
                  <a:pt x="311" y="145"/>
                  <a:pt x="311" y="145"/>
                  <a:pt x="311" y="145"/>
                </a:cubicBezTo>
                <a:cubicBezTo>
                  <a:pt x="311" y="146"/>
                  <a:pt x="312" y="148"/>
                  <a:pt x="312" y="150"/>
                </a:cubicBezTo>
                <a:moveTo>
                  <a:pt x="316" y="162"/>
                </a:moveTo>
                <a:cubicBezTo>
                  <a:pt x="341" y="163"/>
                  <a:pt x="341" y="163"/>
                  <a:pt x="341" y="163"/>
                </a:cubicBezTo>
                <a:cubicBezTo>
                  <a:pt x="341" y="161"/>
                  <a:pt x="341" y="159"/>
                  <a:pt x="340" y="157"/>
                </a:cubicBezTo>
                <a:cubicBezTo>
                  <a:pt x="330" y="157"/>
                  <a:pt x="330" y="157"/>
                  <a:pt x="330" y="157"/>
                </a:cubicBezTo>
                <a:cubicBezTo>
                  <a:pt x="327" y="158"/>
                  <a:pt x="324" y="158"/>
                  <a:pt x="321" y="158"/>
                </a:cubicBezTo>
                <a:cubicBezTo>
                  <a:pt x="321" y="158"/>
                  <a:pt x="321" y="158"/>
                  <a:pt x="321" y="158"/>
                </a:cubicBezTo>
                <a:cubicBezTo>
                  <a:pt x="324" y="157"/>
                  <a:pt x="327" y="155"/>
                  <a:pt x="329" y="154"/>
                </a:cubicBezTo>
                <a:cubicBezTo>
                  <a:pt x="338" y="150"/>
                  <a:pt x="338" y="150"/>
                  <a:pt x="338" y="150"/>
                </a:cubicBezTo>
                <a:cubicBezTo>
                  <a:pt x="338" y="149"/>
                  <a:pt x="338" y="149"/>
                  <a:pt x="338" y="149"/>
                </a:cubicBezTo>
                <a:cubicBezTo>
                  <a:pt x="338" y="147"/>
                  <a:pt x="337" y="146"/>
                  <a:pt x="337" y="144"/>
                </a:cubicBezTo>
                <a:cubicBezTo>
                  <a:pt x="314" y="156"/>
                  <a:pt x="314" y="156"/>
                  <a:pt x="314" y="156"/>
                </a:cubicBezTo>
                <a:cubicBezTo>
                  <a:pt x="315" y="158"/>
                  <a:pt x="315" y="160"/>
                  <a:pt x="316" y="162"/>
                </a:cubicBezTo>
                <a:moveTo>
                  <a:pt x="338" y="180"/>
                </a:moveTo>
                <a:cubicBezTo>
                  <a:pt x="343" y="179"/>
                  <a:pt x="343" y="179"/>
                  <a:pt x="343" y="179"/>
                </a:cubicBezTo>
                <a:cubicBezTo>
                  <a:pt x="343" y="178"/>
                  <a:pt x="343" y="176"/>
                  <a:pt x="343" y="174"/>
                </a:cubicBezTo>
                <a:cubicBezTo>
                  <a:pt x="343" y="170"/>
                  <a:pt x="343" y="170"/>
                  <a:pt x="343" y="170"/>
                </a:cubicBezTo>
                <a:cubicBezTo>
                  <a:pt x="342" y="169"/>
                  <a:pt x="342" y="167"/>
                  <a:pt x="342" y="166"/>
                </a:cubicBezTo>
                <a:cubicBezTo>
                  <a:pt x="317" y="169"/>
                  <a:pt x="317" y="169"/>
                  <a:pt x="317" y="169"/>
                </a:cubicBezTo>
                <a:cubicBezTo>
                  <a:pt x="318" y="173"/>
                  <a:pt x="318" y="178"/>
                  <a:pt x="319" y="182"/>
                </a:cubicBezTo>
                <a:cubicBezTo>
                  <a:pt x="324" y="182"/>
                  <a:pt x="324" y="182"/>
                  <a:pt x="324" y="182"/>
                </a:cubicBezTo>
                <a:cubicBezTo>
                  <a:pt x="323" y="174"/>
                  <a:pt x="323" y="174"/>
                  <a:pt x="323" y="174"/>
                </a:cubicBezTo>
                <a:cubicBezTo>
                  <a:pt x="328" y="173"/>
                  <a:pt x="328" y="173"/>
                  <a:pt x="328" y="173"/>
                </a:cubicBezTo>
                <a:cubicBezTo>
                  <a:pt x="328" y="180"/>
                  <a:pt x="328" y="180"/>
                  <a:pt x="328" y="180"/>
                </a:cubicBezTo>
                <a:cubicBezTo>
                  <a:pt x="334" y="180"/>
                  <a:pt x="334" y="180"/>
                  <a:pt x="334" y="180"/>
                </a:cubicBezTo>
                <a:cubicBezTo>
                  <a:pt x="333" y="173"/>
                  <a:pt x="333" y="173"/>
                  <a:pt x="333" y="173"/>
                </a:cubicBezTo>
                <a:cubicBezTo>
                  <a:pt x="337" y="172"/>
                  <a:pt x="337" y="172"/>
                  <a:pt x="337" y="172"/>
                </a:cubicBezTo>
                <a:lnTo>
                  <a:pt x="338" y="180"/>
                </a:lnTo>
                <a:close/>
                <a:moveTo>
                  <a:pt x="339" y="192"/>
                </a:moveTo>
                <a:cubicBezTo>
                  <a:pt x="339" y="194"/>
                  <a:pt x="338" y="195"/>
                  <a:pt x="336" y="195"/>
                </a:cubicBezTo>
                <a:cubicBezTo>
                  <a:pt x="334" y="195"/>
                  <a:pt x="333" y="194"/>
                  <a:pt x="333" y="192"/>
                </a:cubicBezTo>
                <a:cubicBezTo>
                  <a:pt x="333" y="190"/>
                  <a:pt x="333" y="190"/>
                  <a:pt x="333" y="190"/>
                </a:cubicBezTo>
                <a:cubicBezTo>
                  <a:pt x="339" y="190"/>
                  <a:pt x="339" y="190"/>
                  <a:pt x="339" y="190"/>
                </a:cubicBezTo>
                <a:cubicBezTo>
                  <a:pt x="339" y="191"/>
                  <a:pt x="339" y="191"/>
                  <a:pt x="339" y="192"/>
                </a:cubicBezTo>
                <a:moveTo>
                  <a:pt x="342" y="198"/>
                </a:moveTo>
                <a:cubicBezTo>
                  <a:pt x="343" y="197"/>
                  <a:pt x="344" y="197"/>
                  <a:pt x="344" y="195"/>
                </a:cubicBezTo>
                <a:cubicBezTo>
                  <a:pt x="344" y="193"/>
                  <a:pt x="344" y="193"/>
                  <a:pt x="344" y="192"/>
                </a:cubicBezTo>
                <a:cubicBezTo>
                  <a:pt x="344" y="190"/>
                  <a:pt x="344" y="188"/>
                  <a:pt x="344" y="186"/>
                </a:cubicBezTo>
                <a:cubicBezTo>
                  <a:pt x="344" y="186"/>
                  <a:pt x="344" y="185"/>
                  <a:pt x="344" y="185"/>
                </a:cubicBezTo>
                <a:cubicBezTo>
                  <a:pt x="319" y="185"/>
                  <a:pt x="319" y="185"/>
                  <a:pt x="319" y="185"/>
                </a:cubicBezTo>
                <a:cubicBezTo>
                  <a:pt x="319" y="186"/>
                  <a:pt x="319" y="188"/>
                  <a:pt x="319" y="190"/>
                </a:cubicBezTo>
                <a:cubicBezTo>
                  <a:pt x="328" y="190"/>
                  <a:pt x="328" y="190"/>
                  <a:pt x="328" y="190"/>
                </a:cubicBezTo>
                <a:cubicBezTo>
                  <a:pt x="328" y="191"/>
                  <a:pt x="328" y="191"/>
                  <a:pt x="328" y="191"/>
                </a:cubicBezTo>
                <a:cubicBezTo>
                  <a:pt x="328" y="193"/>
                  <a:pt x="327" y="193"/>
                  <a:pt x="324" y="194"/>
                </a:cubicBezTo>
                <a:cubicBezTo>
                  <a:pt x="321" y="194"/>
                  <a:pt x="320" y="195"/>
                  <a:pt x="319" y="195"/>
                </a:cubicBezTo>
                <a:cubicBezTo>
                  <a:pt x="319" y="197"/>
                  <a:pt x="318" y="199"/>
                  <a:pt x="318" y="201"/>
                </a:cubicBezTo>
                <a:cubicBezTo>
                  <a:pt x="319" y="200"/>
                  <a:pt x="323" y="200"/>
                  <a:pt x="326" y="199"/>
                </a:cubicBezTo>
                <a:cubicBezTo>
                  <a:pt x="328" y="199"/>
                  <a:pt x="329" y="198"/>
                  <a:pt x="330" y="197"/>
                </a:cubicBezTo>
                <a:cubicBezTo>
                  <a:pt x="330" y="197"/>
                  <a:pt x="330" y="197"/>
                  <a:pt x="330" y="197"/>
                </a:cubicBezTo>
                <a:cubicBezTo>
                  <a:pt x="331" y="198"/>
                  <a:pt x="333" y="200"/>
                  <a:pt x="336" y="200"/>
                </a:cubicBezTo>
                <a:cubicBezTo>
                  <a:pt x="339" y="200"/>
                  <a:pt x="341" y="200"/>
                  <a:pt x="342" y="198"/>
                </a:cubicBezTo>
                <a:moveTo>
                  <a:pt x="340" y="219"/>
                </a:moveTo>
                <a:cubicBezTo>
                  <a:pt x="341" y="217"/>
                  <a:pt x="342" y="216"/>
                  <a:pt x="342" y="213"/>
                </a:cubicBezTo>
                <a:cubicBezTo>
                  <a:pt x="343" y="208"/>
                  <a:pt x="340" y="205"/>
                  <a:pt x="336" y="204"/>
                </a:cubicBezTo>
                <a:cubicBezTo>
                  <a:pt x="332" y="204"/>
                  <a:pt x="330" y="206"/>
                  <a:pt x="328" y="209"/>
                </a:cubicBezTo>
                <a:cubicBezTo>
                  <a:pt x="326" y="211"/>
                  <a:pt x="326" y="212"/>
                  <a:pt x="324" y="212"/>
                </a:cubicBezTo>
                <a:cubicBezTo>
                  <a:pt x="323" y="211"/>
                  <a:pt x="323" y="210"/>
                  <a:pt x="323" y="209"/>
                </a:cubicBezTo>
                <a:cubicBezTo>
                  <a:pt x="323" y="207"/>
                  <a:pt x="324" y="205"/>
                  <a:pt x="325" y="204"/>
                </a:cubicBezTo>
                <a:cubicBezTo>
                  <a:pt x="320" y="202"/>
                  <a:pt x="320" y="202"/>
                  <a:pt x="320" y="202"/>
                </a:cubicBezTo>
                <a:cubicBezTo>
                  <a:pt x="319" y="203"/>
                  <a:pt x="318" y="205"/>
                  <a:pt x="317" y="207"/>
                </a:cubicBezTo>
                <a:cubicBezTo>
                  <a:pt x="317" y="213"/>
                  <a:pt x="320" y="217"/>
                  <a:pt x="324" y="217"/>
                </a:cubicBezTo>
                <a:cubicBezTo>
                  <a:pt x="327" y="218"/>
                  <a:pt x="330" y="216"/>
                  <a:pt x="332" y="213"/>
                </a:cubicBezTo>
                <a:cubicBezTo>
                  <a:pt x="334" y="211"/>
                  <a:pt x="334" y="210"/>
                  <a:pt x="336" y="210"/>
                </a:cubicBezTo>
                <a:cubicBezTo>
                  <a:pt x="337" y="210"/>
                  <a:pt x="337" y="211"/>
                  <a:pt x="337" y="213"/>
                </a:cubicBezTo>
                <a:cubicBezTo>
                  <a:pt x="337" y="215"/>
                  <a:pt x="336" y="216"/>
                  <a:pt x="335" y="217"/>
                </a:cubicBezTo>
                <a:lnTo>
                  <a:pt x="340" y="219"/>
                </a:lnTo>
                <a:close/>
                <a:moveTo>
                  <a:pt x="314" y="223"/>
                </a:moveTo>
                <a:cubicBezTo>
                  <a:pt x="339" y="229"/>
                  <a:pt x="339" y="229"/>
                  <a:pt x="339" y="229"/>
                </a:cubicBezTo>
                <a:cubicBezTo>
                  <a:pt x="340" y="224"/>
                  <a:pt x="340" y="224"/>
                  <a:pt x="340" y="224"/>
                </a:cubicBezTo>
                <a:cubicBezTo>
                  <a:pt x="316" y="218"/>
                  <a:pt x="316" y="218"/>
                  <a:pt x="316" y="218"/>
                </a:cubicBezTo>
                <a:cubicBezTo>
                  <a:pt x="315" y="220"/>
                  <a:pt x="315" y="222"/>
                  <a:pt x="314" y="223"/>
                </a:cubicBezTo>
                <a:moveTo>
                  <a:pt x="327" y="246"/>
                </a:moveTo>
                <a:cubicBezTo>
                  <a:pt x="332" y="248"/>
                  <a:pt x="332" y="248"/>
                  <a:pt x="332" y="248"/>
                </a:cubicBezTo>
                <a:cubicBezTo>
                  <a:pt x="333" y="247"/>
                  <a:pt x="333" y="246"/>
                  <a:pt x="334" y="245"/>
                </a:cubicBezTo>
                <a:cubicBezTo>
                  <a:pt x="337" y="237"/>
                  <a:pt x="337" y="237"/>
                  <a:pt x="337" y="237"/>
                </a:cubicBezTo>
                <a:cubicBezTo>
                  <a:pt x="337" y="235"/>
                  <a:pt x="337" y="234"/>
                  <a:pt x="338" y="233"/>
                </a:cubicBezTo>
                <a:cubicBezTo>
                  <a:pt x="332" y="231"/>
                  <a:pt x="332" y="231"/>
                  <a:pt x="332" y="231"/>
                </a:cubicBezTo>
                <a:cubicBezTo>
                  <a:pt x="331" y="236"/>
                  <a:pt x="331" y="236"/>
                  <a:pt x="331" y="236"/>
                </a:cubicBezTo>
                <a:cubicBezTo>
                  <a:pt x="312" y="230"/>
                  <a:pt x="312" y="230"/>
                  <a:pt x="312" y="230"/>
                </a:cubicBezTo>
                <a:cubicBezTo>
                  <a:pt x="312" y="232"/>
                  <a:pt x="311" y="233"/>
                  <a:pt x="311" y="235"/>
                </a:cubicBezTo>
                <a:cubicBezTo>
                  <a:pt x="329" y="241"/>
                  <a:pt x="329" y="241"/>
                  <a:pt x="329" y="241"/>
                </a:cubicBezTo>
                <a:lnTo>
                  <a:pt x="327" y="246"/>
                </a:lnTo>
                <a:close/>
                <a:moveTo>
                  <a:pt x="313" y="255"/>
                </a:moveTo>
                <a:cubicBezTo>
                  <a:pt x="323" y="268"/>
                  <a:pt x="323" y="268"/>
                  <a:pt x="323" y="268"/>
                </a:cubicBezTo>
                <a:cubicBezTo>
                  <a:pt x="324" y="266"/>
                  <a:pt x="325" y="265"/>
                  <a:pt x="325" y="263"/>
                </a:cubicBezTo>
                <a:cubicBezTo>
                  <a:pt x="326" y="262"/>
                  <a:pt x="326" y="262"/>
                  <a:pt x="326" y="262"/>
                </a:cubicBezTo>
                <a:cubicBezTo>
                  <a:pt x="321" y="258"/>
                  <a:pt x="321" y="258"/>
                  <a:pt x="321" y="258"/>
                </a:cubicBezTo>
                <a:cubicBezTo>
                  <a:pt x="320" y="257"/>
                  <a:pt x="319" y="256"/>
                  <a:pt x="318" y="255"/>
                </a:cubicBezTo>
                <a:cubicBezTo>
                  <a:pt x="318" y="255"/>
                  <a:pt x="318" y="255"/>
                  <a:pt x="318" y="255"/>
                </a:cubicBezTo>
                <a:cubicBezTo>
                  <a:pt x="319" y="255"/>
                  <a:pt x="321" y="256"/>
                  <a:pt x="323" y="256"/>
                </a:cubicBezTo>
                <a:cubicBezTo>
                  <a:pt x="329" y="257"/>
                  <a:pt x="329" y="257"/>
                  <a:pt x="329" y="257"/>
                </a:cubicBezTo>
                <a:cubicBezTo>
                  <a:pt x="329" y="256"/>
                  <a:pt x="329" y="256"/>
                  <a:pt x="329" y="256"/>
                </a:cubicBezTo>
                <a:cubicBezTo>
                  <a:pt x="330" y="254"/>
                  <a:pt x="330" y="253"/>
                  <a:pt x="331" y="251"/>
                </a:cubicBezTo>
                <a:cubicBezTo>
                  <a:pt x="315" y="250"/>
                  <a:pt x="315" y="250"/>
                  <a:pt x="315" y="250"/>
                </a:cubicBezTo>
                <a:cubicBezTo>
                  <a:pt x="306" y="246"/>
                  <a:pt x="306" y="246"/>
                  <a:pt x="306" y="246"/>
                </a:cubicBezTo>
                <a:cubicBezTo>
                  <a:pt x="305" y="247"/>
                  <a:pt x="305" y="249"/>
                  <a:pt x="304" y="251"/>
                </a:cubicBezTo>
                <a:lnTo>
                  <a:pt x="313" y="255"/>
                </a:lnTo>
                <a:close/>
                <a:moveTo>
                  <a:pt x="308" y="269"/>
                </a:moveTo>
                <a:cubicBezTo>
                  <a:pt x="313" y="272"/>
                  <a:pt x="317" y="273"/>
                  <a:pt x="320" y="273"/>
                </a:cubicBezTo>
                <a:cubicBezTo>
                  <a:pt x="320" y="272"/>
                  <a:pt x="321" y="271"/>
                  <a:pt x="322" y="270"/>
                </a:cubicBezTo>
                <a:cubicBezTo>
                  <a:pt x="319" y="269"/>
                  <a:pt x="315" y="268"/>
                  <a:pt x="310" y="265"/>
                </a:cubicBezTo>
                <a:cubicBezTo>
                  <a:pt x="305" y="262"/>
                  <a:pt x="302" y="259"/>
                  <a:pt x="301" y="256"/>
                </a:cubicBezTo>
                <a:cubicBezTo>
                  <a:pt x="301" y="256"/>
                  <a:pt x="301" y="256"/>
                  <a:pt x="301" y="256"/>
                </a:cubicBezTo>
                <a:cubicBezTo>
                  <a:pt x="300" y="257"/>
                  <a:pt x="299" y="258"/>
                  <a:pt x="299" y="259"/>
                </a:cubicBezTo>
                <a:cubicBezTo>
                  <a:pt x="300" y="262"/>
                  <a:pt x="303" y="265"/>
                  <a:pt x="308" y="269"/>
                </a:cubicBezTo>
                <a:moveTo>
                  <a:pt x="355" y="190"/>
                </a:moveTo>
                <a:cubicBezTo>
                  <a:pt x="355" y="281"/>
                  <a:pt x="281" y="356"/>
                  <a:pt x="190" y="356"/>
                </a:cubicBezTo>
                <a:cubicBezTo>
                  <a:pt x="98" y="356"/>
                  <a:pt x="24" y="281"/>
                  <a:pt x="24" y="190"/>
                </a:cubicBezTo>
                <a:cubicBezTo>
                  <a:pt x="24" y="98"/>
                  <a:pt x="98" y="24"/>
                  <a:pt x="190" y="24"/>
                </a:cubicBezTo>
                <a:cubicBezTo>
                  <a:pt x="281" y="24"/>
                  <a:pt x="355" y="98"/>
                  <a:pt x="355" y="190"/>
                </a:cubicBezTo>
                <a:moveTo>
                  <a:pt x="366" y="162"/>
                </a:moveTo>
                <a:cubicBezTo>
                  <a:pt x="357" y="152"/>
                  <a:pt x="357" y="152"/>
                  <a:pt x="357" y="152"/>
                </a:cubicBezTo>
                <a:cubicBezTo>
                  <a:pt x="361" y="141"/>
                  <a:pt x="361" y="141"/>
                  <a:pt x="361" y="141"/>
                </a:cubicBezTo>
                <a:cubicBezTo>
                  <a:pt x="351" y="132"/>
                  <a:pt x="351" y="132"/>
                  <a:pt x="351" y="132"/>
                </a:cubicBezTo>
                <a:cubicBezTo>
                  <a:pt x="354" y="120"/>
                  <a:pt x="354" y="120"/>
                  <a:pt x="354" y="120"/>
                </a:cubicBezTo>
                <a:cubicBezTo>
                  <a:pt x="343" y="113"/>
                  <a:pt x="343" y="113"/>
                  <a:pt x="343" y="113"/>
                </a:cubicBezTo>
                <a:cubicBezTo>
                  <a:pt x="344" y="100"/>
                  <a:pt x="344" y="100"/>
                  <a:pt x="344" y="100"/>
                </a:cubicBezTo>
                <a:cubicBezTo>
                  <a:pt x="332" y="94"/>
                  <a:pt x="332" y="94"/>
                  <a:pt x="332" y="94"/>
                </a:cubicBezTo>
                <a:cubicBezTo>
                  <a:pt x="332" y="82"/>
                  <a:pt x="332" y="82"/>
                  <a:pt x="332" y="82"/>
                </a:cubicBezTo>
                <a:cubicBezTo>
                  <a:pt x="319" y="77"/>
                  <a:pt x="319" y="77"/>
                  <a:pt x="319" y="77"/>
                </a:cubicBezTo>
                <a:cubicBezTo>
                  <a:pt x="317" y="65"/>
                  <a:pt x="317" y="65"/>
                  <a:pt x="317" y="65"/>
                </a:cubicBezTo>
                <a:cubicBezTo>
                  <a:pt x="305" y="62"/>
                  <a:pt x="305" y="62"/>
                  <a:pt x="305" y="62"/>
                </a:cubicBezTo>
                <a:cubicBezTo>
                  <a:pt x="301" y="50"/>
                  <a:pt x="301" y="50"/>
                  <a:pt x="301" y="50"/>
                </a:cubicBezTo>
                <a:cubicBezTo>
                  <a:pt x="288" y="49"/>
                  <a:pt x="288" y="49"/>
                  <a:pt x="288" y="49"/>
                </a:cubicBezTo>
                <a:cubicBezTo>
                  <a:pt x="283" y="38"/>
                  <a:pt x="283" y="38"/>
                  <a:pt x="283" y="38"/>
                </a:cubicBezTo>
                <a:cubicBezTo>
                  <a:pt x="270" y="38"/>
                  <a:pt x="270" y="38"/>
                  <a:pt x="270" y="38"/>
                </a:cubicBezTo>
                <a:cubicBezTo>
                  <a:pt x="264" y="27"/>
                  <a:pt x="264" y="27"/>
                  <a:pt x="264" y="27"/>
                </a:cubicBezTo>
                <a:cubicBezTo>
                  <a:pt x="251" y="29"/>
                  <a:pt x="251" y="29"/>
                  <a:pt x="251" y="29"/>
                </a:cubicBezTo>
                <a:cubicBezTo>
                  <a:pt x="243" y="19"/>
                  <a:pt x="243" y="19"/>
                  <a:pt x="243" y="19"/>
                </a:cubicBezTo>
                <a:cubicBezTo>
                  <a:pt x="231" y="23"/>
                  <a:pt x="231" y="23"/>
                  <a:pt x="231" y="23"/>
                </a:cubicBezTo>
                <a:cubicBezTo>
                  <a:pt x="222" y="14"/>
                  <a:pt x="222" y="14"/>
                  <a:pt x="222" y="14"/>
                </a:cubicBezTo>
                <a:cubicBezTo>
                  <a:pt x="210" y="19"/>
                  <a:pt x="210" y="19"/>
                  <a:pt x="210" y="19"/>
                </a:cubicBezTo>
                <a:cubicBezTo>
                  <a:pt x="200" y="11"/>
                  <a:pt x="200" y="11"/>
                  <a:pt x="200" y="11"/>
                </a:cubicBezTo>
                <a:cubicBezTo>
                  <a:pt x="189" y="18"/>
                  <a:pt x="189" y="18"/>
                  <a:pt x="189" y="18"/>
                </a:cubicBezTo>
                <a:cubicBezTo>
                  <a:pt x="178" y="11"/>
                  <a:pt x="178" y="11"/>
                  <a:pt x="178" y="11"/>
                </a:cubicBezTo>
                <a:cubicBezTo>
                  <a:pt x="168" y="19"/>
                  <a:pt x="168" y="19"/>
                  <a:pt x="168" y="19"/>
                </a:cubicBezTo>
                <a:cubicBezTo>
                  <a:pt x="156" y="14"/>
                  <a:pt x="156" y="14"/>
                  <a:pt x="156" y="14"/>
                </a:cubicBezTo>
                <a:cubicBezTo>
                  <a:pt x="147" y="23"/>
                  <a:pt x="147" y="23"/>
                  <a:pt x="147" y="23"/>
                </a:cubicBezTo>
                <a:cubicBezTo>
                  <a:pt x="135" y="19"/>
                  <a:pt x="135" y="19"/>
                  <a:pt x="135" y="19"/>
                </a:cubicBezTo>
                <a:cubicBezTo>
                  <a:pt x="127" y="30"/>
                  <a:pt x="127" y="30"/>
                  <a:pt x="127" y="30"/>
                </a:cubicBezTo>
                <a:cubicBezTo>
                  <a:pt x="115" y="27"/>
                  <a:pt x="115" y="27"/>
                  <a:pt x="115" y="27"/>
                </a:cubicBezTo>
                <a:cubicBezTo>
                  <a:pt x="108" y="39"/>
                  <a:pt x="108" y="39"/>
                  <a:pt x="108" y="39"/>
                </a:cubicBezTo>
                <a:cubicBezTo>
                  <a:pt x="95" y="38"/>
                  <a:pt x="95" y="38"/>
                  <a:pt x="95" y="38"/>
                </a:cubicBezTo>
                <a:cubicBezTo>
                  <a:pt x="90" y="50"/>
                  <a:pt x="90" y="50"/>
                  <a:pt x="90" y="50"/>
                </a:cubicBezTo>
                <a:cubicBezTo>
                  <a:pt x="77" y="51"/>
                  <a:pt x="77" y="51"/>
                  <a:pt x="77" y="51"/>
                </a:cubicBezTo>
                <a:cubicBezTo>
                  <a:pt x="73" y="63"/>
                  <a:pt x="73" y="63"/>
                  <a:pt x="73" y="63"/>
                </a:cubicBezTo>
                <a:cubicBezTo>
                  <a:pt x="61" y="65"/>
                  <a:pt x="61" y="65"/>
                  <a:pt x="61" y="65"/>
                </a:cubicBezTo>
                <a:cubicBezTo>
                  <a:pt x="58" y="78"/>
                  <a:pt x="58" y="78"/>
                  <a:pt x="58" y="78"/>
                </a:cubicBezTo>
                <a:cubicBezTo>
                  <a:pt x="47" y="82"/>
                  <a:pt x="47" y="82"/>
                  <a:pt x="47" y="82"/>
                </a:cubicBezTo>
                <a:cubicBezTo>
                  <a:pt x="46" y="95"/>
                  <a:pt x="46" y="95"/>
                  <a:pt x="46" y="95"/>
                </a:cubicBezTo>
                <a:cubicBezTo>
                  <a:pt x="35" y="100"/>
                  <a:pt x="35" y="100"/>
                  <a:pt x="35" y="100"/>
                </a:cubicBezTo>
                <a:cubicBezTo>
                  <a:pt x="35" y="114"/>
                  <a:pt x="35" y="114"/>
                  <a:pt x="35" y="114"/>
                </a:cubicBezTo>
                <a:cubicBezTo>
                  <a:pt x="25" y="120"/>
                  <a:pt x="25" y="120"/>
                  <a:pt x="25" y="120"/>
                </a:cubicBezTo>
                <a:cubicBezTo>
                  <a:pt x="27" y="133"/>
                  <a:pt x="27" y="133"/>
                  <a:pt x="27" y="133"/>
                </a:cubicBezTo>
                <a:cubicBezTo>
                  <a:pt x="18" y="141"/>
                  <a:pt x="18" y="141"/>
                  <a:pt x="18" y="141"/>
                </a:cubicBezTo>
                <a:cubicBezTo>
                  <a:pt x="21" y="153"/>
                  <a:pt x="21" y="153"/>
                  <a:pt x="21" y="153"/>
                </a:cubicBezTo>
                <a:cubicBezTo>
                  <a:pt x="13" y="162"/>
                  <a:pt x="13" y="162"/>
                  <a:pt x="13" y="162"/>
                </a:cubicBezTo>
                <a:cubicBezTo>
                  <a:pt x="18" y="174"/>
                  <a:pt x="18" y="174"/>
                  <a:pt x="18" y="174"/>
                </a:cubicBezTo>
                <a:cubicBezTo>
                  <a:pt x="11" y="184"/>
                  <a:pt x="11" y="184"/>
                  <a:pt x="11" y="184"/>
                </a:cubicBezTo>
                <a:cubicBezTo>
                  <a:pt x="18" y="196"/>
                  <a:pt x="18" y="196"/>
                  <a:pt x="18" y="196"/>
                </a:cubicBezTo>
                <a:cubicBezTo>
                  <a:pt x="11" y="206"/>
                  <a:pt x="11" y="206"/>
                  <a:pt x="11" y="206"/>
                </a:cubicBezTo>
                <a:cubicBezTo>
                  <a:pt x="20" y="217"/>
                  <a:pt x="20" y="217"/>
                  <a:pt x="20" y="217"/>
                </a:cubicBezTo>
                <a:cubicBezTo>
                  <a:pt x="15" y="228"/>
                  <a:pt x="15" y="228"/>
                  <a:pt x="15" y="228"/>
                </a:cubicBezTo>
                <a:cubicBezTo>
                  <a:pt x="24" y="237"/>
                  <a:pt x="24" y="237"/>
                  <a:pt x="24" y="237"/>
                </a:cubicBezTo>
                <a:cubicBezTo>
                  <a:pt x="21" y="249"/>
                  <a:pt x="21" y="249"/>
                  <a:pt x="21" y="249"/>
                </a:cubicBezTo>
                <a:cubicBezTo>
                  <a:pt x="31" y="257"/>
                  <a:pt x="31" y="257"/>
                  <a:pt x="31" y="257"/>
                </a:cubicBezTo>
                <a:cubicBezTo>
                  <a:pt x="29" y="269"/>
                  <a:pt x="29" y="269"/>
                  <a:pt x="29" y="269"/>
                </a:cubicBezTo>
                <a:cubicBezTo>
                  <a:pt x="41" y="276"/>
                  <a:pt x="41" y="276"/>
                  <a:pt x="41" y="276"/>
                </a:cubicBezTo>
                <a:cubicBezTo>
                  <a:pt x="40" y="288"/>
                  <a:pt x="40" y="288"/>
                  <a:pt x="40" y="288"/>
                </a:cubicBezTo>
                <a:cubicBezTo>
                  <a:pt x="52" y="294"/>
                  <a:pt x="52" y="294"/>
                  <a:pt x="52" y="294"/>
                </a:cubicBezTo>
                <a:cubicBezTo>
                  <a:pt x="54" y="306"/>
                  <a:pt x="54" y="306"/>
                  <a:pt x="54" y="306"/>
                </a:cubicBezTo>
                <a:cubicBezTo>
                  <a:pt x="66" y="310"/>
                  <a:pt x="66" y="310"/>
                  <a:pt x="66" y="310"/>
                </a:cubicBezTo>
                <a:cubicBezTo>
                  <a:pt x="69" y="322"/>
                  <a:pt x="69" y="322"/>
                  <a:pt x="69" y="322"/>
                </a:cubicBezTo>
                <a:cubicBezTo>
                  <a:pt x="82" y="324"/>
                  <a:pt x="82" y="324"/>
                  <a:pt x="82" y="324"/>
                </a:cubicBezTo>
                <a:cubicBezTo>
                  <a:pt x="86" y="336"/>
                  <a:pt x="86" y="336"/>
                  <a:pt x="86" y="336"/>
                </a:cubicBezTo>
                <a:cubicBezTo>
                  <a:pt x="99" y="336"/>
                  <a:pt x="99" y="336"/>
                  <a:pt x="99" y="336"/>
                </a:cubicBezTo>
                <a:cubicBezTo>
                  <a:pt x="105" y="347"/>
                  <a:pt x="105" y="347"/>
                  <a:pt x="105" y="347"/>
                </a:cubicBezTo>
                <a:cubicBezTo>
                  <a:pt x="118" y="346"/>
                  <a:pt x="118" y="346"/>
                  <a:pt x="118" y="346"/>
                </a:cubicBezTo>
                <a:cubicBezTo>
                  <a:pt x="125" y="356"/>
                  <a:pt x="125" y="356"/>
                  <a:pt x="125" y="356"/>
                </a:cubicBezTo>
                <a:cubicBezTo>
                  <a:pt x="138" y="354"/>
                  <a:pt x="138" y="354"/>
                  <a:pt x="138" y="354"/>
                </a:cubicBezTo>
                <a:cubicBezTo>
                  <a:pt x="146" y="363"/>
                  <a:pt x="146" y="363"/>
                  <a:pt x="146" y="363"/>
                </a:cubicBezTo>
                <a:cubicBezTo>
                  <a:pt x="158" y="359"/>
                  <a:pt x="158" y="359"/>
                  <a:pt x="158" y="359"/>
                </a:cubicBezTo>
                <a:cubicBezTo>
                  <a:pt x="167" y="367"/>
                  <a:pt x="167" y="367"/>
                  <a:pt x="167" y="367"/>
                </a:cubicBezTo>
                <a:cubicBezTo>
                  <a:pt x="179" y="361"/>
                  <a:pt x="179" y="361"/>
                  <a:pt x="179" y="361"/>
                </a:cubicBezTo>
                <a:cubicBezTo>
                  <a:pt x="189" y="368"/>
                  <a:pt x="189" y="368"/>
                  <a:pt x="189" y="368"/>
                </a:cubicBezTo>
                <a:cubicBezTo>
                  <a:pt x="200" y="361"/>
                  <a:pt x="200" y="361"/>
                  <a:pt x="200" y="361"/>
                </a:cubicBezTo>
                <a:cubicBezTo>
                  <a:pt x="211" y="367"/>
                  <a:pt x="211" y="367"/>
                  <a:pt x="211" y="367"/>
                </a:cubicBezTo>
                <a:cubicBezTo>
                  <a:pt x="221" y="359"/>
                  <a:pt x="221" y="359"/>
                  <a:pt x="221" y="359"/>
                </a:cubicBezTo>
                <a:cubicBezTo>
                  <a:pt x="233" y="363"/>
                  <a:pt x="233" y="363"/>
                  <a:pt x="233" y="363"/>
                </a:cubicBezTo>
                <a:cubicBezTo>
                  <a:pt x="242" y="353"/>
                  <a:pt x="242" y="353"/>
                  <a:pt x="242" y="353"/>
                </a:cubicBezTo>
                <a:cubicBezTo>
                  <a:pt x="254" y="356"/>
                  <a:pt x="254" y="356"/>
                  <a:pt x="254" y="356"/>
                </a:cubicBezTo>
                <a:cubicBezTo>
                  <a:pt x="262" y="346"/>
                  <a:pt x="262" y="346"/>
                  <a:pt x="262" y="346"/>
                </a:cubicBezTo>
                <a:cubicBezTo>
                  <a:pt x="274" y="347"/>
                  <a:pt x="274" y="347"/>
                  <a:pt x="274" y="347"/>
                </a:cubicBezTo>
                <a:cubicBezTo>
                  <a:pt x="280" y="336"/>
                  <a:pt x="280" y="336"/>
                  <a:pt x="280" y="336"/>
                </a:cubicBezTo>
                <a:cubicBezTo>
                  <a:pt x="293" y="336"/>
                  <a:pt x="293" y="336"/>
                  <a:pt x="293" y="336"/>
                </a:cubicBezTo>
                <a:cubicBezTo>
                  <a:pt x="297" y="323"/>
                  <a:pt x="297" y="323"/>
                  <a:pt x="297" y="323"/>
                </a:cubicBezTo>
                <a:cubicBezTo>
                  <a:pt x="310" y="322"/>
                  <a:pt x="310" y="322"/>
                  <a:pt x="310" y="322"/>
                </a:cubicBezTo>
                <a:cubicBezTo>
                  <a:pt x="313" y="309"/>
                  <a:pt x="313" y="309"/>
                  <a:pt x="313" y="309"/>
                </a:cubicBezTo>
                <a:cubicBezTo>
                  <a:pt x="325" y="306"/>
                  <a:pt x="325" y="306"/>
                  <a:pt x="325" y="306"/>
                </a:cubicBezTo>
                <a:cubicBezTo>
                  <a:pt x="327" y="293"/>
                  <a:pt x="327" y="293"/>
                  <a:pt x="327" y="293"/>
                </a:cubicBezTo>
                <a:cubicBezTo>
                  <a:pt x="338" y="288"/>
                  <a:pt x="338" y="288"/>
                  <a:pt x="338" y="288"/>
                </a:cubicBezTo>
                <a:cubicBezTo>
                  <a:pt x="338" y="275"/>
                  <a:pt x="338" y="275"/>
                  <a:pt x="338" y="275"/>
                </a:cubicBezTo>
                <a:cubicBezTo>
                  <a:pt x="349" y="269"/>
                  <a:pt x="349" y="269"/>
                  <a:pt x="349" y="269"/>
                </a:cubicBezTo>
                <a:cubicBezTo>
                  <a:pt x="348" y="256"/>
                  <a:pt x="348" y="256"/>
                  <a:pt x="348" y="256"/>
                </a:cubicBezTo>
                <a:cubicBezTo>
                  <a:pt x="358" y="249"/>
                  <a:pt x="358" y="249"/>
                  <a:pt x="358" y="249"/>
                </a:cubicBezTo>
                <a:cubicBezTo>
                  <a:pt x="355" y="236"/>
                  <a:pt x="355" y="236"/>
                  <a:pt x="355" y="236"/>
                </a:cubicBezTo>
                <a:cubicBezTo>
                  <a:pt x="364" y="228"/>
                  <a:pt x="364" y="228"/>
                  <a:pt x="364" y="228"/>
                </a:cubicBezTo>
                <a:cubicBezTo>
                  <a:pt x="359" y="216"/>
                  <a:pt x="359" y="216"/>
                  <a:pt x="359" y="216"/>
                </a:cubicBezTo>
                <a:cubicBezTo>
                  <a:pt x="367" y="206"/>
                  <a:pt x="367" y="206"/>
                  <a:pt x="367" y="206"/>
                </a:cubicBezTo>
                <a:cubicBezTo>
                  <a:pt x="361" y="194"/>
                  <a:pt x="361" y="194"/>
                  <a:pt x="361" y="194"/>
                </a:cubicBezTo>
                <a:cubicBezTo>
                  <a:pt x="368" y="184"/>
                  <a:pt x="368" y="184"/>
                  <a:pt x="368" y="184"/>
                </a:cubicBezTo>
                <a:cubicBezTo>
                  <a:pt x="360" y="173"/>
                  <a:pt x="360" y="173"/>
                  <a:pt x="360" y="173"/>
                </a:cubicBezTo>
                <a:lnTo>
                  <a:pt x="366" y="162"/>
                </a:lnTo>
                <a:close/>
                <a:moveTo>
                  <a:pt x="362" y="151"/>
                </a:moveTo>
                <a:cubicBezTo>
                  <a:pt x="371" y="162"/>
                  <a:pt x="371" y="162"/>
                  <a:pt x="371" y="162"/>
                </a:cubicBezTo>
                <a:cubicBezTo>
                  <a:pt x="365" y="173"/>
                  <a:pt x="365" y="173"/>
                  <a:pt x="365" y="173"/>
                </a:cubicBezTo>
                <a:cubicBezTo>
                  <a:pt x="373" y="184"/>
                  <a:pt x="373" y="184"/>
                  <a:pt x="373" y="184"/>
                </a:cubicBezTo>
                <a:cubicBezTo>
                  <a:pt x="366" y="195"/>
                  <a:pt x="366" y="195"/>
                  <a:pt x="366" y="195"/>
                </a:cubicBezTo>
                <a:cubicBezTo>
                  <a:pt x="372" y="207"/>
                  <a:pt x="372" y="207"/>
                  <a:pt x="372" y="207"/>
                </a:cubicBezTo>
                <a:cubicBezTo>
                  <a:pt x="364" y="216"/>
                  <a:pt x="364" y="216"/>
                  <a:pt x="364" y="216"/>
                </a:cubicBezTo>
                <a:cubicBezTo>
                  <a:pt x="369" y="229"/>
                  <a:pt x="369" y="229"/>
                  <a:pt x="369" y="229"/>
                </a:cubicBezTo>
                <a:cubicBezTo>
                  <a:pt x="360" y="238"/>
                  <a:pt x="360" y="238"/>
                  <a:pt x="360" y="238"/>
                </a:cubicBezTo>
                <a:cubicBezTo>
                  <a:pt x="363" y="251"/>
                  <a:pt x="363" y="251"/>
                  <a:pt x="363" y="251"/>
                </a:cubicBezTo>
                <a:cubicBezTo>
                  <a:pt x="352" y="258"/>
                  <a:pt x="352" y="258"/>
                  <a:pt x="352" y="258"/>
                </a:cubicBezTo>
                <a:cubicBezTo>
                  <a:pt x="354" y="272"/>
                  <a:pt x="354" y="272"/>
                  <a:pt x="354" y="272"/>
                </a:cubicBezTo>
                <a:cubicBezTo>
                  <a:pt x="343" y="278"/>
                  <a:pt x="343" y="278"/>
                  <a:pt x="343" y="278"/>
                </a:cubicBezTo>
                <a:cubicBezTo>
                  <a:pt x="343" y="291"/>
                  <a:pt x="343" y="291"/>
                  <a:pt x="343" y="291"/>
                </a:cubicBezTo>
                <a:cubicBezTo>
                  <a:pt x="331" y="296"/>
                  <a:pt x="331" y="296"/>
                  <a:pt x="331" y="296"/>
                </a:cubicBezTo>
                <a:cubicBezTo>
                  <a:pt x="329" y="309"/>
                  <a:pt x="329" y="309"/>
                  <a:pt x="329" y="309"/>
                </a:cubicBezTo>
                <a:cubicBezTo>
                  <a:pt x="317" y="313"/>
                  <a:pt x="317" y="313"/>
                  <a:pt x="317" y="313"/>
                </a:cubicBezTo>
                <a:cubicBezTo>
                  <a:pt x="313" y="326"/>
                  <a:pt x="313" y="326"/>
                  <a:pt x="313" y="326"/>
                </a:cubicBezTo>
                <a:cubicBezTo>
                  <a:pt x="301" y="327"/>
                  <a:pt x="301" y="327"/>
                  <a:pt x="301" y="327"/>
                </a:cubicBezTo>
                <a:cubicBezTo>
                  <a:pt x="295" y="340"/>
                  <a:pt x="295" y="340"/>
                  <a:pt x="295" y="340"/>
                </a:cubicBezTo>
                <a:cubicBezTo>
                  <a:pt x="283" y="340"/>
                  <a:pt x="283" y="340"/>
                  <a:pt x="283" y="340"/>
                </a:cubicBezTo>
                <a:cubicBezTo>
                  <a:pt x="276" y="352"/>
                  <a:pt x="276" y="352"/>
                  <a:pt x="276" y="352"/>
                </a:cubicBezTo>
                <a:cubicBezTo>
                  <a:pt x="264" y="350"/>
                  <a:pt x="264" y="350"/>
                  <a:pt x="264" y="350"/>
                </a:cubicBezTo>
                <a:cubicBezTo>
                  <a:pt x="256" y="361"/>
                  <a:pt x="256" y="361"/>
                  <a:pt x="256" y="361"/>
                </a:cubicBezTo>
                <a:cubicBezTo>
                  <a:pt x="243" y="358"/>
                  <a:pt x="243" y="358"/>
                  <a:pt x="243" y="358"/>
                </a:cubicBezTo>
                <a:cubicBezTo>
                  <a:pt x="234" y="368"/>
                  <a:pt x="234" y="368"/>
                  <a:pt x="234" y="368"/>
                </a:cubicBezTo>
                <a:cubicBezTo>
                  <a:pt x="222" y="364"/>
                  <a:pt x="222" y="364"/>
                  <a:pt x="222" y="364"/>
                </a:cubicBezTo>
                <a:cubicBezTo>
                  <a:pt x="212" y="372"/>
                  <a:pt x="212" y="372"/>
                  <a:pt x="212" y="372"/>
                </a:cubicBezTo>
                <a:cubicBezTo>
                  <a:pt x="201" y="366"/>
                  <a:pt x="201" y="366"/>
                  <a:pt x="201" y="366"/>
                </a:cubicBezTo>
                <a:cubicBezTo>
                  <a:pt x="189" y="374"/>
                  <a:pt x="189" y="374"/>
                  <a:pt x="189" y="374"/>
                </a:cubicBezTo>
                <a:cubicBezTo>
                  <a:pt x="179" y="366"/>
                  <a:pt x="179" y="366"/>
                  <a:pt x="179" y="366"/>
                </a:cubicBezTo>
                <a:cubicBezTo>
                  <a:pt x="167" y="372"/>
                  <a:pt x="167" y="372"/>
                  <a:pt x="167" y="372"/>
                </a:cubicBezTo>
                <a:cubicBezTo>
                  <a:pt x="157" y="364"/>
                  <a:pt x="157" y="364"/>
                  <a:pt x="157" y="364"/>
                </a:cubicBezTo>
                <a:cubicBezTo>
                  <a:pt x="144" y="368"/>
                  <a:pt x="144" y="368"/>
                  <a:pt x="144" y="368"/>
                </a:cubicBezTo>
                <a:cubicBezTo>
                  <a:pt x="136" y="358"/>
                  <a:pt x="136" y="358"/>
                  <a:pt x="136" y="358"/>
                </a:cubicBezTo>
                <a:cubicBezTo>
                  <a:pt x="123" y="361"/>
                  <a:pt x="123" y="361"/>
                  <a:pt x="123" y="361"/>
                </a:cubicBezTo>
                <a:cubicBezTo>
                  <a:pt x="116" y="351"/>
                  <a:pt x="116" y="351"/>
                  <a:pt x="116" y="351"/>
                </a:cubicBezTo>
                <a:cubicBezTo>
                  <a:pt x="102" y="352"/>
                  <a:pt x="102" y="352"/>
                  <a:pt x="102" y="352"/>
                </a:cubicBezTo>
                <a:cubicBezTo>
                  <a:pt x="97" y="340"/>
                  <a:pt x="97" y="340"/>
                  <a:pt x="97" y="340"/>
                </a:cubicBezTo>
                <a:cubicBezTo>
                  <a:pt x="83" y="340"/>
                  <a:pt x="83" y="340"/>
                  <a:pt x="83" y="340"/>
                </a:cubicBezTo>
                <a:cubicBezTo>
                  <a:pt x="79" y="328"/>
                  <a:pt x="79" y="328"/>
                  <a:pt x="79" y="328"/>
                </a:cubicBezTo>
                <a:cubicBezTo>
                  <a:pt x="65" y="326"/>
                  <a:pt x="65" y="326"/>
                  <a:pt x="65" y="326"/>
                </a:cubicBezTo>
                <a:cubicBezTo>
                  <a:pt x="63" y="313"/>
                  <a:pt x="63" y="313"/>
                  <a:pt x="63" y="313"/>
                </a:cubicBezTo>
                <a:cubicBezTo>
                  <a:pt x="50" y="309"/>
                  <a:pt x="50" y="309"/>
                  <a:pt x="50" y="309"/>
                </a:cubicBezTo>
                <a:cubicBezTo>
                  <a:pt x="48" y="297"/>
                  <a:pt x="48" y="297"/>
                  <a:pt x="48" y="297"/>
                </a:cubicBezTo>
                <a:cubicBezTo>
                  <a:pt x="36" y="291"/>
                  <a:pt x="36" y="291"/>
                  <a:pt x="36" y="291"/>
                </a:cubicBezTo>
                <a:cubicBezTo>
                  <a:pt x="36" y="279"/>
                  <a:pt x="36" y="279"/>
                  <a:pt x="36" y="279"/>
                </a:cubicBezTo>
                <a:cubicBezTo>
                  <a:pt x="25" y="272"/>
                  <a:pt x="25" y="272"/>
                  <a:pt x="25" y="272"/>
                </a:cubicBezTo>
                <a:cubicBezTo>
                  <a:pt x="27" y="259"/>
                  <a:pt x="27" y="259"/>
                  <a:pt x="27" y="259"/>
                </a:cubicBezTo>
                <a:cubicBezTo>
                  <a:pt x="16" y="251"/>
                  <a:pt x="16" y="251"/>
                  <a:pt x="16" y="251"/>
                </a:cubicBezTo>
                <a:cubicBezTo>
                  <a:pt x="19" y="239"/>
                  <a:pt x="19" y="239"/>
                  <a:pt x="19" y="239"/>
                </a:cubicBezTo>
                <a:cubicBezTo>
                  <a:pt x="10" y="229"/>
                  <a:pt x="10" y="229"/>
                  <a:pt x="10" y="229"/>
                </a:cubicBezTo>
                <a:cubicBezTo>
                  <a:pt x="15" y="217"/>
                  <a:pt x="15" y="217"/>
                  <a:pt x="15" y="217"/>
                </a:cubicBezTo>
                <a:cubicBezTo>
                  <a:pt x="6" y="207"/>
                  <a:pt x="6" y="207"/>
                  <a:pt x="6" y="207"/>
                </a:cubicBezTo>
                <a:cubicBezTo>
                  <a:pt x="13" y="196"/>
                  <a:pt x="13" y="196"/>
                  <a:pt x="13" y="196"/>
                </a:cubicBezTo>
                <a:cubicBezTo>
                  <a:pt x="6" y="184"/>
                  <a:pt x="6" y="184"/>
                  <a:pt x="6" y="184"/>
                </a:cubicBezTo>
                <a:cubicBezTo>
                  <a:pt x="13" y="174"/>
                  <a:pt x="13" y="174"/>
                  <a:pt x="13" y="174"/>
                </a:cubicBezTo>
                <a:cubicBezTo>
                  <a:pt x="8" y="161"/>
                  <a:pt x="8" y="161"/>
                  <a:pt x="8" y="161"/>
                </a:cubicBezTo>
                <a:cubicBezTo>
                  <a:pt x="16" y="152"/>
                  <a:pt x="16" y="152"/>
                  <a:pt x="16" y="152"/>
                </a:cubicBezTo>
                <a:cubicBezTo>
                  <a:pt x="12" y="139"/>
                  <a:pt x="12" y="139"/>
                  <a:pt x="12" y="139"/>
                </a:cubicBezTo>
                <a:cubicBezTo>
                  <a:pt x="22" y="131"/>
                  <a:pt x="22" y="131"/>
                  <a:pt x="22" y="131"/>
                </a:cubicBezTo>
                <a:cubicBezTo>
                  <a:pt x="20" y="118"/>
                  <a:pt x="20" y="118"/>
                  <a:pt x="20" y="118"/>
                </a:cubicBezTo>
                <a:cubicBezTo>
                  <a:pt x="31" y="111"/>
                  <a:pt x="31" y="111"/>
                  <a:pt x="31" y="111"/>
                </a:cubicBezTo>
                <a:cubicBezTo>
                  <a:pt x="30" y="98"/>
                  <a:pt x="30" y="98"/>
                  <a:pt x="30" y="98"/>
                </a:cubicBezTo>
                <a:cubicBezTo>
                  <a:pt x="42" y="92"/>
                  <a:pt x="42" y="92"/>
                  <a:pt x="42" y="92"/>
                </a:cubicBezTo>
                <a:cubicBezTo>
                  <a:pt x="43" y="79"/>
                  <a:pt x="43" y="79"/>
                  <a:pt x="43" y="79"/>
                </a:cubicBezTo>
                <a:cubicBezTo>
                  <a:pt x="55" y="75"/>
                  <a:pt x="55" y="75"/>
                  <a:pt x="55" y="75"/>
                </a:cubicBezTo>
                <a:cubicBezTo>
                  <a:pt x="57" y="62"/>
                  <a:pt x="57" y="62"/>
                  <a:pt x="57" y="62"/>
                </a:cubicBezTo>
                <a:cubicBezTo>
                  <a:pt x="70" y="59"/>
                  <a:pt x="70" y="59"/>
                  <a:pt x="70" y="59"/>
                </a:cubicBezTo>
                <a:cubicBezTo>
                  <a:pt x="74" y="46"/>
                  <a:pt x="74" y="46"/>
                  <a:pt x="74" y="46"/>
                </a:cubicBezTo>
                <a:cubicBezTo>
                  <a:pt x="87" y="46"/>
                  <a:pt x="87" y="46"/>
                  <a:pt x="87" y="46"/>
                </a:cubicBezTo>
                <a:cubicBezTo>
                  <a:pt x="93" y="33"/>
                  <a:pt x="93" y="33"/>
                  <a:pt x="93" y="33"/>
                </a:cubicBezTo>
                <a:cubicBezTo>
                  <a:pt x="105" y="34"/>
                  <a:pt x="105" y="34"/>
                  <a:pt x="105" y="34"/>
                </a:cubicBezTo>
                <a:cubicBezTo>
                  <a:pt x="112" y="23"/>
                  <a:pt x="112" y="23"/>
                  <a:pt x="112" y="23"/>
                </a:cubicBezTo>
                <a:cubicBezTo>
                  <a:pt x="125" y="25"/>
                  <a:pt x="125" y="25"/>
                  <a:pt x="125" y="25"/>
                </a:cubicBezTo>
                <a:cubicBezTo>
                  <a:pt x="134" y="14"/>
                  <a:pt x="134" y="14"/>
                  <a:pt x="134" y="14"/>
                </a:cubicBezTo>
                <a:cubicBezTo>
                  <a:pt x="146" y="18"/>
                  <a:pt x="146" y="18"/>
                  <a:pt x="146" y="18"/>
                </a:cubicBezTo>
                <a:cubicBezTo>
                  <a:pt x="156" y="9"/>
                  <a:pt x="156" y="9"/>
                  <a:pt x="156" y="9"/>
                </a:cubicBezTo>
                <a:cubicBezTo>
                  <a:pt x="167" y="14"/>
                  <a:pt x="167" y="14"/>
                  <a:pt x="167" y="14"/>
                </a:cubicBezTo>
                <a:cubicBezTo>
                  <a:pt x="178" y="6"/>
                  <a:pt x="178" y="6"/>
                  <a:pt x="178" y="6"/>
                </a:cubicBezTo>
                <a:cubicBezTo>
                  <a:pt x="189" y="13"/>
                  <a:pt x="189" y="13"/>
                  <a:pt x="189" y="13"/>
                </a:cubicBezTo>
                <a:cubicBezTo>
                  <a:pt x="201" y="6"/>
                  <a:pt x="201" y="6"/>
                  <a:pt x="201" y="6"/>
                </a:cubicBezTo>
                <a:cubicBezTo>
                  <a:pt x="211" y="14"/>
                  <a:pt x="211" y="14"/>
                  <a:pt x="211" y="14"/>
                </a:cubicBezTo>
                <a:cubicBezTo>
                  <a:pt x="223" y="9"/>
                  <a:pt x="223" y="9"/>
                  <a:pt x="223" y="9"/>
                </a:cubicBezTo>
                <a:cubicBezTo>
                  <a:pt x="232" y="18"/>
                  <a:pt x="232" y="18"/>
                  <a:pt x="232" y="18"/>
                </a:cubicBezTo>
                <a:cubicBezTo>
                  <a:pt x="245" y="14"/>
                  <a:pt x="245" y="14"/>
                  <a:pt x="245" y="14"/>
                </a:cubicBezTo>
                <a:cubicBezTo>
                  <a:pt x="253" y="25"/>
                  <a:pt x="253" y="25"/>
                  <a:pt x="253" y="25"/>
                </a:cubicBezTo>
                <a:cubicBezTo>
                  <a:pt x="266" y="23"/>
                  <a:pt x="266" y="23"/>
                  <a:pt x="266" y="23"/>
                </a:cubicBezTo>
                <a:cubicBezTo>
                  <a:pt x="273" y="34"/>
                  <a:pt x="273" y="34"/>
                  <a:pt x="273" y="34"/>
                </a:cubicBezTo>
                <a:cubicBezTo>
                  <a:pt x="286" y="33"/>
                  <a:pt x="286" y="33"/>
                  <a:pt x="286" y="33"/>
                </a:cubicBezTo>
                <a:cubicBezTo>
                  <a:pt x="291" y="45"/>
                  <a:pt x="291" y="45"/>
                  <a:pt x="291" y="45"/>
                </a:cubicBezTo>
                <a:cubicBezTo>
                  <a:pt x="305" y="46"/>
                  <a:pt x="305" y="46"/>
                  <a:pt x="305" y="46"/>
                </a:cubicBezTo>
                <a:cubicBezTo>
                  <a:pt x="308" y="59"/>
                  <a:pt x="308" y="59"/>
                  <a:pt x="308" y="59"/>
                </a:cubicBezTo>
                <a:cubicBezTo>
                  <a:pt x="321" y="62"/>
                  <a:pt x="321" y="62"/>
                  <a:pt x="321" y="62"/>
                </a:cubicBezTo>
                <a:cubicBezTo>
                  <a:pt x="323" y="74"/>
                  <a:pt x="323" y="74"/>
                  <a:pt x="323" y="74"/>
                </a:cubicBezTo>
                <a:cubicBezTo>
                  <a:pt x="336" y="79"/>
                  <a:pt x="336" y="79"/>
                  <a:pt x="336" y="79"/>
                </a:cubicBezTo>
                <a:cubicBezTo>
                  <a:pt x="336" y="92"/>
                  <a:pt x="336" y="92"/>
                  <a:pt x="336" y="92"/>
                </a:cubicBezTo>
                <a:cubicBezTo>
                  <a:pt x="349" y="98"/>
                  <a:pt x="349" y="98"/>
                  <a:pt x="349" y="98"/>
                </a:cubicBezTo>
                <a:cubicBezTo>
                  <a:pt x="347" y="110"/>
                  <a:pt x="347" y="110"/>
                  <a:pt x="347" y="110"/>
                </a:cubicBezTo>
                <a:cubicBezTo>
                  <a:pt x="359" y="118"/>
                  <a:pt x="359" y="118"/>
                  <a:pt x="359" y="118"/>
                </a:cubicBezTo>
                <a:cubicBezTo>
                  <a:pt x="356" y="131"/>
                  <a:pt x="356" y="131"/>
                  <a:pt x="356" y="131"/>
                </a:cubicBezTo>
                <a:cubicBezTo>
                  <a:pt x="366" y="139"/>
                  <a:pt x="366" y="139"/>
                  <a:pt x="366" y="139"/>
                </a:cubicBezTo>
                <a:lnTo>
                  <a:pt x="362" y="151"/>
                </a:lnTo>
                <a:close/>
                <a:moveTo>
                  <a:pt x="379" y="190"/>
                </a:moveTo>
                <a:cubicBezTo>
                  <a:pt x="379" y="85"/>
                  <a:pt x="294" y="0"/>
                  <a:pt x="189" y="0"/>
                </a:cubicBezTo>
                <a:cubicBezTo>
                  <a:pt x="85" y="0"/>
                  <a:pt x="0" y="85"/>
                  <a:pt x="0" y="190"/>
                </a:cubicBezTo>
                <a:cubicBezTo>
                  <a:pt x="0" y="295"/>
                  <a:pt x="85" y="379"/>
                  <a:pt x="189" y="379"/>
                </a:cubicBezTo>
                <a:cubicBezTo>
                  <a:pt x="294" y="379"/>
                  <a:pt x="379" y="295"/>
                  <a:pt x="379" y="190"/>
                </a:cubicBezTo>
              </a:path>
            </a:pathLst>
          </a:custGeom>
          <a:solidFill>
            <a:schemeClr val="tx1">
              <a:lumMod val="50000"/>
              <a:lumOff val="50000"/>
              <a:alpha val="30000"/>
            </a:schemeClr>
          </a:solidFill>
          <a:ln>
            <a:noFill/>
          </a:ln>
        </p:spPr>
        <p:txBody>
          <a:bodyPr vert="horz" wrap="square" lIns="91440" tIns="45720" rIns="91440" bIns="45720" numCol="1" anchor="t" anchorCtr="0" compatLnSpc="1"/>
          <a:lstStyle/>
          <a:p>
            <a:endParaRPr lang="zh-CN" altLang="en-US" sz="1800"/>
          </a:p>
        </p:txBody>
      </p:sp>
      <p:pic>
        <p:nvPicPr>
          <p:cNvPr id="5" name="图片 4"/>
          <p:cNvPicPr>
            <a:picLocks noChangeAspect="1"/>
          </p:cNvPicPr>
          <p:nvPr userDrawn="1"/>
        </p:nvPicPr>
        <p:blipFill rotWithShape="1">
          <a:blip r:embed="rId2" cstate="print"/>
          <a:srcRect l="9382" b="23184"/>
          <a:stretch>
            <a:fillRect/>
          </a:stretch>
        </p:blipFill>
        <p:spPr>
          <a:xfrm>
            <a:off x="2" y="3095318"/>
            <a:ext cx="6149921" cy="3762682"/>
          </a:xfrm>
          <a:prstGeom prst="rect">
            <a:avLst/>
          </a:prstGeom>
          <a:solidFill>
            <a:schemeClr val="bg1"/>
          </a:solidFill>
        </p:spPr>
      </p:pic>
      <p:sp>
        <p:nvSpPr>
          <p:cNvPr id="6" name="矩形 5"/>
          <p:cNvSpPr/>
          <p:nvPr userDrawn="1"/>
        </p:nvSpPr>
        <p:spPr>
          <a:xfrm>
            <a:off x="0" y="0"/>
            <a:ext cx="12192000" cy="6858000"/>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 name="矩形 6"/>
          <p:cNvSpPr/>
          <p:nvPr userDrawn="1"/>
        </p:nvSpPr>
        <p:spPr>
          <a:xfrm>
            <a:off x="-1" y="6611780"/>
            <a:ext cx="12192001" cy="246220"/>
          </a:xfrm>
          <a:prstGeom prst="rect">
            <a:avLst/>
          </a:prstGeom>
          <a:gradFill flip="none" rotWithShape="1">
            <a:gsLst>
              <a:gs pos="0">
                <a:srgbClr val="0075EA"/>
              </a:gs>
              <a:gs pos="82000">
                <a:srgbClr val="0075EA">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文本框 8"/>
          <p:cNvSpPr txBox="1"/>
          <p:nvPr userDrawn="1"/>
        </p:nvSpPr>
        <p:spPr>
          <a:xfrm>
            <a:off x="10887076" y="6611781"/>
            <a:ext cx="1304925" cy="246221"/>
          </a:xfrm>
          <a:prstGeom prst="rect">
            <a:avLst/>
          </a:prstGeom>
          <a:noFill/>
        </p:spPr>
        <p:txBody>
          <a:bodyPr wrap="square" rtlCol="0">
            <a:spAutoFit/>
          </a:bodyPr>
          <a:lstStyle/>
          <a:p>
            <a:pPr algn="r"/>
            <a:r>
              <a:rPr lang="en-US" altLang="zh-CN" sz="1000" dirty="0">
                <a:solidFill>
                  <a:schemeClr val="bg1"/>
                </a:solidFill>
                <a:latin typeface="等线" panose="02010600030101010101" pitchFamily="2" charset="-122"/>
                <a:ea typeface="等线" panose="02010600030101010101" pitchFamily="2" charset="-122"/>
              </a:rPr>
              <a:t>Tianjin University</a:t>
            </a:r>
            <a:endParaRPr lang="zh-CN" altLang="en-US" sz="1000" dirty="0">
              <a:solidFill>
                <a:schemeClr val="bg1"/>
              </a:solidFill>
              <a:latin typeface="等线" panose="02010600030101010101" pitchFamily="2" charset="-122"/>
              <a:ea typeface="等线" panose="02010600030101010101" pitchFamily="2" charset="-122"/>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177959-C031-4A43-A33E-C1E21AD403F6}" type="datetimeFigureOut">
              <a:rPr lang="zh-CN" altLang="en-US" smtClean="0"/>
              <a:pPr/>
              <a:t>2019/9/9</a:t>
            </a:fld>
            <a:endParaRPr lang="zh-CN" altLang="en-US"/>
          </a:p>
        </p:txBody>
      </p:sp>
      <p:sp>
        <p:nvSpPr>
          <p:cNvPr id="5" name="页脚占位符 4"/>
          <p:cNvSpPr>
            <a:spLocks noGrp="1"/>
          </p:cNvSpPr>
          <p:nvPr>
            <p:ph type="ftr" sz="quarter" idx="3"/>
          </p:nvPr>
        </p:nvSpPr>
        <p:spPr>
          <a:xfrm>
            <a:off x="4038600" y="6356354"/>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4"/>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A292A7-489F-4829-8D83-37348628AE33}"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376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9240989"/>
      </p:ext>
    </p:extLst>
  </p:cSld>
  <p:clrMap bg1="lt1" tx1="dk1" bg2="lt2" tx2="dk2" accent1="accent1" accent2="accent2" accent3="accent3" accent4="accent4" accent5="accent5" accent6="accent6" hlink="hlink" folHlink="folHlink"/>
  <p:sldLayoutIdLst>
    <p:sldLayoutId id="2147483665" r:id="rId1"/>
    <p:sldLayoutId id="2147483666" r:id="rId2"/>
  </p:sldLayoutIdLst>
  <p:transition/>
  <p:hf hdr="0" ftr="0" dt="0"/>
  <p:txStyles>
    <p:titleStyle>
      <a:lvl1pPr algn="ctr" rtl="0" eaLnBrk="0" fontAlgn="base" hangingPunct="0">
        <a:spcBef>
          <a:spcPct val="0"/>
        </a:spcBef>
        <a:spcAft>
          <a:spcPct val="0"/>
        </a:spcAft>
        <a:defRPr sz="4400" b="1">
          <a:solidFill>
            <a:schemeClr val="tx2"/>
          </a:solidFill>
          <a:latin typeface="微软雅黑" pitchFamily="34" charset="-122"/>
          <a:ea typeface="微软雅黑" pitchFamily="34" charset="-122"/>
          <a:cs typeface="+mj-cs"/>
        </a:defRPr>
      </a:lvl1pPr>
      <a:lvl2pPr algn="ctr" rtl="0" eaLnBrk="0" fontAlgn="base" hangingPunct="0">
        <a:spcBef>
          <a:spcPct val="0"/>
        </a:spcBef>
        <a:spcAft>
          <a:spcPct val="0"/>
        </a:spcAft>
        <a:defRPr sz="4400" b="1">
          <a:solidFill>
            <a:schemeClr val="tx2"/>
          </a:solidFill>
          <a:latin typeface="微软雅黑" pitchFamily="34" charset="-122"/>
          <a:ea typeface="微软雅黑" pitchFamily="34" charset="-122"/>
        </a:defRPr>
      </a:lvl2pPr>
      <a:lvl3pPr algn="ctr" rtl="0" eaLnBrk="0" fontAlgn="base" hangingPunct="0">
        <a:spcBef>
          <a:spcPct val="0"/>
        </a:spcBef>
        <a:spcAft>
          <a:spcPct val="0"/>
        </a:spcAft>
        <a:defRPr sz="4400" b="1">
          <a:solidFill>
            <a:schemeClr val="tx2"/>
          </a:solidFill>
          <a:latin typeface="微软雅黑" pitchFamily="34" charset="-122"/>
          <a:ea typeface="微软雅黑" pitchFamily="34" charset="-122"/>
        </a:defRPr>
      </a:lvl3pPr>
      <a:lvl4pPr algn="ctr" rtl="0" eaLnBrk="0" fontAlgn="base" hangingPunct="0">
        <a:spcBef>
          <a:spcPct val="0"/>
        </a:spcBef>
        <a:spcAft>
          <a:spcPct val="0"/>
        </a:spcAft>
        <a:defRPr sz="4400" b="1">
          <a:solidFill>
            <a:schemeClr val="tx2"/>
          </a:solidFill>
          <a:latin typeface="微软雅黑" pitchFamily="34" charset="-122"/>
          <a:ea typeface="微软雅黑" pitchFamily="34" charset="-122"/>
        </a:defRPr>
      </a:lvl4pPr>
      <a:lvl5pPr algn="ctr" rtl="0" eaLnBrk="0" fontAlgn="base" hangingPunct="0">
        <a:spcBef>
          <a:spcPct val="0"/>
        </a:spcBef>
        <a:spcAft>
          <a:spcPct val="0"/>
        </a:spcAft>
        <a:defRPr sz="4400" b="1">
          <a:solidFill>
            <a:schemeClr val="tx2"/>
          </a:solidFill>
          <a:latin typeface="微软雅黑" pitchFamily="34" charset="-122"/>
          <a:ea typeface="微软雅黑" pitchFamily="34" charset="-122"/>
        </a:defRPr>
      </a:lvl5pPr>
      <a:lvl6pPr marL="457189" algn="ctr" rtl="0" fontAlgn="base">
        <a:spcBef>
          <a:spcPct val="0"/>
        </a:spcBef>
        <a:spcAft>
          <a:spcPct val="0"/>
        </a:spcAft>
        <a:defRPr sz="4400">
          <a:solidFill>
            <a:schemeClr val="tx2"/>
          </a:solidFill>
          <a:latin typeface="Arial" charset="0"/>
          <a:ea typeface="宋体" pitchFamily="2" charset="-122"/>
        </a:defRPr>
      </a:lvl6pPr>
      <a:lvl7pPr marL="914377" algn="ctr" rtl="0" fontAlgn="base">
        <a:spcBef>
          <a:spcPct val="0"/>
        </a:spcBef>
        <a:spcAft>
          <a:spcPct val="0"/>
        </a:spcAft>
        <a:defRPr sz="4400">
          <a:solidFill>
            <a:schemeClr val="tx2"/>
          </a:solidFill>
          <a:latin typeface="Arial" charset="0"/>
          <a:ea typeface="宋体" pitchFamily="2" charset="-122"/>
        </a:defRPr>
      </a:lvl7pPr>
      <a:lvl8pPr marL="1371566" algn="ctr" rtl="0" fontAlgn="base">
        <a:spcBef>
          <a:spcPct val="0"/>
        </a:spcBef>
        <a:spcAft>
          <a:spcPct val="0"/>
        </a:spcAft>
        <a:defRPr sz="4400">
          <a:solidFill>
            <a:schemeClr val="tx2"/>
          </a:solidFill>
          <a:latin typeface="Arial" charset="0"/>
          <a:ea typeface="宋体" pitchFamily="2" charset="-122"/>
        </a:defRPr>
      </a:lvl8pPr>
      <a:lvl9pPr marL="1828754" algn="ctr" rtl="0" fontAlgn="base">
        <a:spcBef>
          <a:spcPct val="0"/>
        </a:spcBef>
        <a:spcAft>
          <a:spcPct val="0"/>
        </a:spcAft>
        <a:defRPr sz="4400">
          <a:solidFill>
            <a:schemeClr val="tx2"/>
          </a:solidFill>
          <a:latin typeface="Arial" charset="0"/>
          <a:ea typeface="宋体" pitchFamily="2" charset="-122"/>
        </a:defRPr>
      </a:lvl9pPr>
    </p:titleStyle>
    <p:bodyStyle>
      <a:lvl1pPr marL="342891" indent="-342891" algn="l" rtl="0" eaLnBrk="0" fontAlgn="base" hangingPunct="0">
        <a:spcBef>
          <a:spcPct val="20000"/>
        </a:spcBef>
        <a:spcAft>
          <a:spcPct val="0"/>
        </a:spcAft>
        <a:buChar char="•"/>
        <a:defRPr sz="3200" b="1">
          <a:solidFill>
            <a:srgbClr val="002060"/>
          </a:solidFill>
          <a:latin typeface="微软雅黑" pitchFamily="34" charset="-122"/>
          <a:ea typeface="微软雅黑" pitchFamily="34" charset="-122"/>
          <a:cs typeface="+mn-cs"/>
        </a:defRPr>
      </a:lvl1pPr>
      <a:lvl2pPr marL="742932" indent="-285744" algn="l" rtl="0" eaLnBrk="0" fontAlgn="base" hangingPunct="0">
        <a:spcBef>
          <a:spcPct val="20000"/>
        </a:spcBef>
        <a:spcAft>
          <a:spcPct val="0"/>
        </a:spcAft>
        <a:buChar char="–"/>
        <a:defRPr sz="2800" b="1">
          <a:solidFill>
            <a:srgbClr val="002060"/>
          </a:solidFill>
          <a:latin typeface="微软雅黑" pitchFamily="34" charset="-122"/>
          <a:ea typeface="微软雅黑" pitchFamily="34" charset="-122"/>
        </a:defRPr>
      </a:lvl2pPr>
      <a:lvl3pPr marL="1142971" indent="-228594" algn="l" rtl="0" eaLnBrk="0" fontAlgn="base" hangingPunct="0">
        <a:spcBef>
          <a:spcPct val="20000"/>
        </a:spcBef>
        <a:spcAft>
          <a:spcPct val="0"/>
        </a:spcAft>
        <a:buChar char="•"/>
        <a:defRPr sz="2400" b="1">
          <a:solidFill>
            <a:srgbClr val="002060"/>
          </a:solidFill>
          <a:latin typeface="微软雅黑" pitchFamily="34" charset="-122"/>
          <a:ea typeface="微软雅黑" pitchFamily="34" charset="-122"/>
        </a:defRPr>
      </a:lvl3pPr>
      <a:lvl4pPr marL="1600160" indent="-228594" algn="l" rtl="0" eaLnBrk="0" fontAlgn="base" hangingPunct="0">
        <a:spcBef>
          <a:spcPct val="20000"/>
        </a:spcBef>
        <a:spcAft>
          <a:spcPct val="0"/>
        </a:spcAft>
        <a:buChar char="–"/>
        <a:defRPr sz="2000" b="1">
          <a:solidFill>
            <a:srgbClr val="002060"/>
          </a:solidFill>
          <a:latin typeface="微软雅黑" pitchFamily="34" charset="-122"/>
          <a:ea typeface="微软雅黑" pitchFamily="34" charset="-122"/>
        </a:defRPr>
      </a:lvl4pPr>
      <a:lvl5pPr marL="2057349" indent="-228594" algn="l" rtl="0" eaLnBrk="0" fontAlgn="base" hangingPunct="0">
        <a:spcBef>
          <a:spcPct val="20000"/>
        </a:spcBef>
        <a:spcAft>
          <a:spcPct val="0"/>
        </a:spcAft>
        <a:buChar char="»"/>
        <a:defRPr sz="2000" b="1">
          <a:solidFill>
            <a:srgbClr val="002060"/>
          </a:solidFill>
          <a:latin typeface="微软雅黑" pitchFamily="34" charset="-122"/>
          <a:ea typeface="微软雅黑" pitchFamily="34" charset="-122"/>
        </a:defRPr>
      </a:lvl5pPr>
      <a:lvl6pPr marL="2514537" indent="-228594" algn="l" rtl="0" fontAlgn="base">
        <a:spcBef>
          <a:spcPct val="20000"/>
        </a:spcBef>
        <a:spcAft>
          <a:spcPct val="0"/>
        </a:spcAft>
        <a:buChar char="»"/>
        <a:defRPr sz="2000">
          <a:solidFill>
            <a:schemeClr val="tx1"/>
          </a:solidFill>
          <a:latin typeface="+mn-lt"/>
          <a:ea typeface="+mn-ea"/>
        </a:defRPr>
      </a:lvl6pPr>
      <a:lvl7pPr marL="2971726" indent="-228594" algn="l" rtl="0" fontAlgn="base">
        <a:spcBef>
          <a:spcPct val="20000"/>
        </a:spcBef>
        <a:spcAft>
          <a:spcPct val="0"/>
        </a:spcAft>
        <a:buChar char="»"/>
        <a:defRPr sz="2000">
          <a:solidFill>
            <a:schemeClr val="tx1"/>
          </a:solidFill>
          <a:latin typeface="+mn-lt"/>
          <a:ea typeface="+mn-ea"/>
        </a:defRPr>
      </a:lvl7pPr>
      <a:lvl8pPr marL="3428914" indent="-228594" algn="l" rtl="0" fontAlgn="base">
        <a:spcBef>
          <a:spcPct val="20000"/>
        </a:spcBef>
        <a:spcAft>
          <a:spcPct val="0"/>
        </a:spcAft>
        <a:buChar char="»"/>
        <a:defRPr sz="2000">
          <a:solidFill>
            <a:schemeClr val="tx1"/>
          </a:solidFill>
          <a:latin typeface="+mn-lt"/>
          <a:ea typeface="+mn-ea"/>
        </a:defRPr>
      </a:lvl8pPr>
      <a:lvl9pPr marL="3886103" indent="-228594"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9.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hyperlink" Target="mailto:weijizeng@tju.edu.cn" TargetMode="External"/><Relationship Id="rId4" Type="http://schemas.openxmlformats.org/officeDocument/2006/relationships/image" Target="../media/image13.gif"/></Relationships>
</file>

<file path=ppt/slides/_rels/slide20.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2.jpg"/><Relationship Id="rId7" Type="http://schemas.openxmlformats.org/officeDocument/2006/relationships/diagramQuickStyle" Target="../diagrams/quickStyle1.xml"/><Relationship Id="rId2" Type="http://schemas.openxmlformats.org/officeDocument/2006/relationships/notesSlide" Target="../notesSlides/notesSlide19.xml"/><Relationship Id="rId1" Type="http://schemas.openxmlformats.org/officeDocument/2006/relationships/slideLayout" Target="../slideLayouts/slideLayout9.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23.jpg"/><Relationship Id="rId9" Type="http://schemas.microsoft.com/office/2007/relationships/diagramDrawing" Target="../diagrams/drawing1.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7.jpe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PA_直接连接符 8"/>
          <p:cNvCxnSpPr/>
          <p:nvPr>
            <p:custDataLst>
              <p:tags r:id="rId1"/>
            </p:custDataLst>
          </p:nvPr>
        </p:nvCxnSpPr>
        <p:spPr>
          <a:xfrm>
            <a:off x="3142346" y="3039997"/>
            <a:ext cx="5885543" cy="0"/>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6" name="PA_矩形 15"/>
          <p:cNvSpPr/>
          <p:nvPr>
            <p:custDataLst>
              <p:tags r:id="rId2"/>
            </p:custDataLst>
          </p:nvPr>
        </p:nvSpPr>
        <p:spPr>
          <a:xfrm>
            <a:off x="5065418" y="2985997"/>
            <a:ext cx="2052084" cy="108000"/>
          </a:xfrm>
          <a:prstGeom prst="rect">
            <a:avLst/>
          </a:prstGeom>
          <a:solidFill>
            <a:srgbClr val="0075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kern="0">
              <a:solidFill>
                <a:schemeClr val="tx1">
                  <a:lumMod val="85000"/>
                  <a:lumOff val="15000"/>
                </a:schemeClr>
              </a:solidFill>
            </a:endParaRPr>
          </a:p>
        </p:txBody>
      </p:sp>
      <p:grpSp>
        <p:nvGrpSpPr>
          <p:cNvPr id="10" name="PA_组合 9"/>
          <p:cNvGrpSpPr/>
          <p:nvPr>
            <p:custDataLst>
              <p:tags r:id="rId3"/>
            </p:custDataLst>
          </p:nvPr>
        </p:nvGrpSpPr>
        <p:grpSpPr>
          <a:xfrm>
            <a:off x="4121660" y="917141"/>
            <a:ext cx="3948680" cy="1127595"/>
            <a:chOff x="2892426" y="4303713"/>
            <a:chExt cx="5992813" cy="1711325"/>
          </a:xfrm>
          <a:solidFill>
            <a:srgbClr val="00478B"/>
          </a:solidFill>
        </p:grpSpPr>
        <p:sp>
          <p:nvSpPr>
            <p:cNvPr id="11" name="Freeform 6"/>
            <p:cNvSpPr>
              <a:spLocks noEditPoints="1"/>
            </p:cNvSpPr>
            <p:nvPr/>
          </p:nvSpPr>
          <p:spPr bwMode="auto">
            <a:xfrm>
              <a:off x="2892426" y="4368800"/>
              <a:ext cx="1362075" cy="1565275"/>
            </a:xfrm>
            <a:custGeom>
              <a:avLst/>
              <a:gdLst>
                <a:gd name="T0" fmla="*/ 162 w 168"/>
                <a:gd name="T1" fmla="*/ 153 h 194"/>
                <a:gd name="T2" fmla="*/ 150 w 168"/>
                <a:gd name="T3" fmla="*/ 154 h 194"/>
                <a:gd name="T4" fmla="*/ 131 w 168"/>
                <a:gd name="T5" fmla="*/ 154 h 194"/>
                <a:gd name="T6" fmla="*/ 123 w 168"/>
                <a:gd name="T7" fmla="*/ 143 h 194"/>
                <a:gd name="T8" fmla="*/ 99 w 168"/>
                <a:gd name="T9" fmla="*/ 111 h 194"/>
                <a:gd name="T10" fmla="*/ 87 w 168"/>
                <a:gd name="T11" fmla="*/ 84 h 194"/>
                <a:gd name="T12" fmla="*/ 106 w 168"/>
                <a:gd name="T13" fmla="*/ 71 h 194"/>
                <a:gd name="T14" fmla="*/ 119 w 168"/>
                <a:gd name="T15" fmla="*/ 59 h 194"/>
                <a:gd name="T16" fmla="*/ 114 w 168"/>
                <a:gd name="T17" fmla="*/ 56 h 194"/>
                <a:gd name="T18" fmla="*/ 97 w 168"/>
                <a:gd name="T19" fmla="*/ 58 h 194"/>
                <a:gd name="T20" fmla="*/ 92 w 168"/>
                <a:gd name="T21" fmla="*/ 59 h 194"/>
                <a:gd name="T22" fmla="*/ 87 w 168"/>
                <a:gd name="T23" fmla="*/ 60 h 194"/>
                <a:gd name="T24" fmla="*/ 85 w 168"/>
                <a:gd name="T25" fmla="*/ 56 h 194"/>
                <a:gd name="T26" fmla="*/ 81 w 168"/>
                <a:gd name="T27" fmla="*/ 50 h 194"/>
                <a:gd name="T28" fmla="*/ 102 w 168"/>
                <a:gd name="T29" fmla="*/ 39 h 194"/>
                <a:gd name="T30" fmla="*/ 119 w 168"/>
                <a:gd name="T31" fmla="*/ 23 h 194"/>
                <a:gd name="T32" fmla="*/ 129 w 168"/>
                <a:gd name="T33" fmla="*/ 14 h 194"/>
                <a:gd name="T34" fmla="*/ 131 w 168"/>
                <a:gd name="T35" fmla="*/ 8 h 194"/>
                <a:gd name="T36" fmla="*/ 129 w 168"/>
                <a:gd name="T37" fmla="*/ 1 h 194"/>
                <a:gd name="T38" fmla="*/ 118 w 168"/>
                <a:gd name="T39" fmla="*/ 2 h 194"/>
                <a:gd name="T40" fmla="*/ 105 w 168"/>
                <a:gd name="T41" fmla="*/ 5 h 194"/>
                <a:gd name="T42" fmla="*/ 99 w 168"/>
                <a:gd name="T43" fmla="*/ 8 h 194"/>
                <a:gd name="T44" fmla="*/ 77 w 168"/>
                <a:gd name="T45" fmla="*/ 18 h 194"/>
                <a:gd name="T46" fmla="*/ 64 w 168"/>
                <a:gd name="T47" fmla="*/ 22 h 194"/>
                <a:gd name="T48" fmla="*/ 57 w 168"/>
                <a:gd name="T49" fmla="*/ 25 h 194"/>
                <a:gd name="T50" fmla="*/ 60 w 168"/>
                <a:gd name="T51" fmla="*/ 32 h 194"/>
                <a:gd name="T52" fmla="*/ 65 w 168"/>
                <a:gd name="T53" fmla="*/ 38 h 194"/>
                <a:gd name="T54" fmla="*/ 70 w 168"/>
                <a:gd name="T55" fmla="*/ 43 h 194"/>
                <a:gd name="T56" fmla="*/ 65 w 168"/>
                <a:gd name="T57" fmla="*/ 43 h 194"/>
                <a:gd name="T58" fmla="*/ 62 w 168"/>
                <a:gd name="T59" fmla="*/ 51 h 194"/>
                <a:gd name="T60" fmla="*/ 62 w 168"/>
                <a:gd name="T61" fmla="*/ 65 h 194"/>
                <a:gd name="T62" fmla="*/ 61 w 168"/>
                <a:gd name="T63" fmla="*/ 75 h 194"/>
                <a:gd name="T64" fmla="*/ 60 w 168"/>
                <a:gd name="T65" fmla="*/ 88 h 194"/>
                <a:gd name="T66" fmla="*/ 22 w 168"/>
                <a:gd name="T67" fmla="*/ 113 h 194"/>
                <a:gd name="T68" fmla="*/ 6 w 168"/>
                <a:gd name="T69" fmla="*/ 110 h 194"/>
                <a:gd name="T70" fmla="*/ 13 w 168"/>
                <a:gd name="T71" fmla="*/ 133 h 194"/>
                <a:gd name="T72" fmla="*/ 23 w 168"/>
                <a:gd name="T73" fmla="*/ 141 h 194"/>
                <a:gd name="T74" fmla="*/ 44 w 168"/>
                <a:gd name="T75" fmla="*/ 132 h 194"/>
                <a:gd name="T76" fmla="*/ 59 w 168"/>
                <a:gd name="T77" fmla="*/ 111 h 194"/>
                <a:gd name="T78" fmla="*/ 49 w 168"/>
                <a:gd name="T79" fmla="*/ 153 h 194"/>
                <a:gd name="T80" fmla="*/ 20 w 168"/>
                <a:gd name="T81" fmla="*/ 179 h 194"/>
                <a:gd name="T82" fmla="*/ 1 w 168"/>
                <a:gd name="T83" fmla="*/ 183 h 194"/>
                <a:gd name="T84" fmla="*/ 30 w 168"/>
                <a:gd name="T85" fmla="*/ 192 h 194"/>
                <a:gd name="T86" fmla="*/ 50 w 168"/>
                <a:gd name="T87" fmla="*/ 177 h 194"/>
                <a:gd name="T88" fmla="*/ 67 w 168"/>
                <a:gd name="T89" fmla="*/ 151 h 194"/>
                <a:gd name="T90" fmla="*/ 73 w 168"/>
                <a:gd name="T91" fmla="*/ 126 h 194"/>
                <a:gd name="T92" fmla="*/ 75 w 168"/>
                <a:gd name="T93" fmla="*/ 113 h 194"/>
                <a:gd name="T94" fmla="*/ 79 w 168"/>
                <a:gd name="T95" fmla="*/ 90 h 194"/>
                <a:gd name="T96" fmla="*/ 92 w 168"/>
                <a:gd name="T97" fmla="*/ 141 h 194"/>
                <a:gd name="T98" fmla="*/ 117 w 168"/>
                <a:gd name="T99" fmla="*/ 177 h 194"/>
                <a:gd name="T100" fmla="*/ 138 w 168"/>
                <a:gd name="T101" fmla="*/ 169 h 194"/>
                <a:gd name="T102" fmla="*/ 161 w 168"/>
                <a:gd name="T103" fmla="*/ 160 h 194"/>
                <a:gd name="T104" fmla="*/ 162 w 168"/>
                <a:gd name="T105" fmla="*/ 153 h 194"/>
                <a:gd name="T106" fmla="*/ 85 w 168"/>
                <a:gd name="T107" fmla="*/ 66 h 194"/>
                <a:gd name="T108" fmla="*/ 86 w 168"/>
                <a:gd name="T109" fmla="*/ 65 h 194"/>
                <a:gd name="T110" fmla="*/ 91 w 168"/>
                <a:gd name="T111" fmla="*/ 68 h 194"/>
                <a:gd name="T112" fmla="*/ 83 w 168"/>
                <a:gd name="T113" fmla="*/ 73 h 194"/>
                <a:gd name="T114" fmla="*/ 85 w 168"/>
                <a:gd name="T115" fmla="*/ 6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8" h="194">
                  <a:moveTo>
                    <a:pt x="162" y="153"/>
                  </a:moveTo>
                  <a:cubicBezTo>
                    <a:pt x="158" y="153"/>
                    <a:pt x="157" y="153"/>
                    <a:pt x="150" y="154"/>
                  </a:cubicBezTo>
                  <a:cubicBezTo>
                    <a:pt x="143" y="154"/>
                    <a:pt x="132" y="154"/>
                    <a:pt x="131" y="154"/>
                  </a:cubicBezTo>
                  <a:cubicBezTo>
                    <a:pt x="130" y="153"/>
                    <a:pt x="126" y="147"/>
                    <a:pt x="123" y="143"/>
                  </a:cubicBezTo>
                  <a:cubicBezTo>
                    <a:pt x="120" y="139"/>
                    <a:pt x="103" y="118"/>
                    <a:pt x="99" y="111"/>
                  </a:cubicBezTo>
                  <a:cubicBezTo>
                    <a:pt x="95" y="104"/>
                    <a:pt x="87" y="84"/>
                    <a:pt x="87" y="84"/>
                  </a:cubicBezTo>
                  <a:cubicBezTo>
                    <a:pt x="87" y="84"/>
                    <a:pt x="94" y="78"/>
                    <a:pt x="106" y="71"/>
                  </a:cubicBezTo>
                  <a:cubicBezTo>
                    <a:pt x="117" y="64"/>
                    <a:pt x="118" y="61"/>
                    <a:pt x="119" y="59"/>
                  </a:cubicBezTo>
                  <a:cubicBezTo>
                    <a:pt x="119" y="56"/>
                    <a:pt x="119" y="53"/>
                    <a:pt x="114" y="56"/>
                  </a:cubicBezTo>
                  <a:cubicBezTo>
                    <a:pt x="109" y="58"/>
                    <a:pt x="98" y="58"/>
                    <a:pt x="97" y="58"/>
                  </a:cubicBezTo>
                  <a:cubicBezTo>
                    <a:pt x="96" y="58"/>
                    <a:pt x="94" y="57"/>
                    <a:pt x="92" y="59"/>
                  </a:cubicBezTo>
                  <a:cubicBezTo>
                    <a:pt x="90" y="61"/>
                    <a:pt x="87" y="60"/>
                    <a:pt x="87" y="60"/>
                  </a:cubicBezTo>
                  <a:cubicBezTo>
                    <a:pt x="87" y="60"/>
                    <a:pt x="85" y="59"/>
                    <a:pt x="85" y="56"/>
                  </a:cubicBezTo>
                  <a:cubicBezTo>
                    <a:pt x="85" y="54"/>
                    <a:pt x="81" y="50"/>
                    <a:pt x="81" y="50"/>
                  </a:cubicBezTo>
                  <a:cubicBezTo>
                    <a:pt x="85" y="51"/>
                    <a:pt x="98" y="44"/>
                    <a:pt x="102" y="39"/>
                  </a:cubicBezTo>
                  <a:cubicBezTo>
                    <a:pt x="107" y="35"/>
                    <a:pt x="116" y="27"/>
                    <a:pt x="119" y="23"/>
                  </a:cubicBezTo>
                  <a:cubicBezTo>
                    <a:pt x="122" y="19"/>
                    <a:pt x="126" y="21"/>
                    <a:pt x="129" y="14"/>
                  </a:cubicBezTo>
                  <a:cubicBezTo>
                    <a:pt x="131" y="9"/>
                    <a:pt x="130" y="12"/>
                    <a:pt x="131" y="8"/>
                  </a:cubicBezTo>
                  <a:cubicBezTo>
                    <a:pt x="133" y="3"/>
                    <a:pt x="131" y="2"/>
                    <a:pt x="129" y="1"/>
                  </a:cubicBezTo>
                  <a:cubicBezTo>
                    <a:pt x="126" y="0"/>
                    <a:pt x="122" y="2"/>
                    <a:pt x="118" y="2"/>
                  </a:cubicBezTo>
                  <a:cubicBezTo>
                    <a:pt x="113" y="3"/>
                    <a:pt x="108" y="4"/>
                    <a:pt x="105" y="5"/>
                  </a:cubicBezTo>
                  <a:cubicBezTo>
                    <a:pt x="103" y="5"/>
                    <a:pt x="104" y="5"/>
                    <a:pt x="99" y="8"/>
                  </a:cubicBezTo>
                  <a:cubicBezTo>
                    <a:pt x="93" y="12"/>
                    <a:pt x="85" y="14"/>
                    <a:pt x="77" y="18"/>
                  </a:cubicBezTo>
                  <a:cubicBezTo>
                    <a:pt x="70" y="21"/>
                    <a:pt x="66" y="22"/>
                    <a:pt x="64" y="22"/>
                  </a:cubicBezTo>
                  <a:cubicBezTo>
                    <a:pt x="62" y="22"/>
                    <a:pt x="60" y="21"/>
                    <a:pt x="57" y="25"/>
                  </a:cubicBezTo>
                  <a:cubicBezTo>
                    <a:pt x="56" y="28"/>
                    <a:pt x="58" y="30"/>
                    <a:pt x="60" y="32"/>
                  </a:cubicBezTo>
                  <a:cubicBezTo>
                    <a:pt x="62" y="34"/>
                    <a:pt x="63" y="36"/>
                    <a:pt x="65" y="38"/>
                  </a:cubicBezTo>
                  <a:cubicBezTo>
                    <a:pt x="66" y="40"/>
                    <a:pt x="69" y="41"/>
                    <a:pt x="70" y="43"/>
                  </a:cubicBezTo>
                  <a:cubicBezTo>
                    <a:pt x="70" y="43"/>
                    <a:pt x="68" y="43"/>
                    <a:pt x="65" y="43"/>
                  </a:cubicBezTo>
                  <a:cubicBezTo>
                    <a:pt x="61" y="43"/>
                    <a:pt x="62" y="48"/>
                    <a:pt x="62" y="51"/>
                  </a:cubicBezTo>
                  <a:cubicBezTo>
                    <a:pt x="62" y="54"/>
                    <a:pt x="62" y="62"/>
                    <a:pt x="62" y="65"/>
                  </a:cubicBezTo>
                  <a:cubicBezTo>
                    <a:pt x="61" y="67"/>
                    <a:pt x="61" y="71"/>
                    <a:pt x="61" y="75"/>
                  </a:cubicBezTo>
                  <a:cubicBezTo>
                    <a:pt x="61" y="78"/>
                    <a:pt x="60" y="88"/>
                    <a:pt x="60" y="88"/>
                  </a:cubicBezTo>
                  <a:cubicBezTo>
                    <a:pt x="56" y="92"/>
                    <a:pt x="27" y="110"/>
                    <a:pt x="22" y="113"/>
                  </a:cubicBezTo>
                  <a:cubicBezTo>
                    <a:pt x="17" y="116"/>
                    <a:pt x="6" y="110"/>
                    <a:pt x="6" y="110"/>
                  </a:cubicBezTo>
                  <a:cubicBezTo>
                    <a:pt x="3" y="116"/>
                    <a:pt x="8" y="129"/>
                    <a:pt x="13" y="133"/>
                  </a:cubicBezTo>
                  <a:cubicBezTo>
                    <a:pt x="15" y="136"/>
                    <a:pt x="19" y="139"/>
                    <a:pt x="23" y="141"/>
                  </a:cubicBezTo>
                  <a:cubicBezTo>
                    <a:pt x="28" y="143"/>
                    <a:pt x="38" y="140"/>
                    <a:pt x="44" y="132"/>
                  </a:cubicBezTo>
                  <a:cubicBezTo>
                    <a:pt x="51" y="125"/>
                    <a:pt x="59" y="111"/>
                    <a:pt x="59" y="111"/>
                  </a:cubicBezTo>
                  <a:cubicBezTo>
                    <a:pt x="60" y="122"/>
                    <a:pt x="59" y="129"/>
                    <a:pt x="49" y="153"/>
                  </a:cubicBezTo>
                  <a:cubicBezTo>
                    <a:pt x="40" y="177"/>
                    <a:pt x="27" y="177"/>
                    <a:pt x="20" y="179"/>
                  </a:cubicBezTo>
                  <a:cubicBezTo>
                    <a:pt x="14" y="180"/>
                    <a:pt x="2" y="179"/>
                    <a:pt x="1" y="183"/>
                  </a:cubicBezTo>
                  <a:cubicBezTo>
                    <a:pt x="0" y="189"/>
                    <a:pt x="19" y="194"/>
                    <a:pt x="30" y="192"/>
                  </a:cubicBezTo>
                  <a:cubicBezTo>
                    <a:pt x="38" y="190"/>
                    <a:pt x="45" y="183"/>
                    <a:pt x="50" y="177"/>
                  </a:cubicBezTo>
                  <a:cubicBezTo>
                    <a:pt x="57" y="169"/>
                    <a:pt x="64" y="161"/>
                    <a:pt x="67" y="151"/>
                  </a:cubicBezTo>
                  <a:cubicBezTo>
                    <a:pt x="70" y="143"/>
                    <a:pt x="71" y="134"/>
                    <a:pt x="73" y="126"/>
                  </a:cubicBezTo>
                  <a:cubicBezTo>
                    <a:pt x="74" y="121"/>
                    <a:pt x="74" y="117"/>
                    <a:pt x="75" y="113"/>
                  </a:cubicBezTo>
                  <a:cubicBezTo>
                    <a:pt x="77" y="103"/>
                    <a:pt x="79" y="90"/>
                    <a:pt x="79" y="90"/>
                  </a:cubicBezTo>
                  <a:cubicBezTo>
                    <a:pt x="79" y="90"/>
                    <a:pt x="87" y="125"/>
                    <a:pt x="92" y="141"/>
                  </a:cubicBezTo>
                  <a:cubicBezTo>
                    <a:pt x="97" y="156"/>
                    <a:pt x="109" y="175"/>
                    <a:pt x="117" y="177"/>
                  </a:cubicBezTo>
                  <a:cubicBezTo>
                    <a:pt x="125" y="179"/>
                    <a:pt x="135" y="170"/>
                    <a:pt x="138" y="169"/>
                  </a:cubicBezTo>
                  <a:cubicBezTo>
                    <a:pt x="140" y="168"/>
                    <a:pt x="154" y="163"/>
                    <a:pt x="161" y="160"/>
                  </a:cubicBezTo>
                  <a:cubicBezTo>
                    <a:pt x="168" y="158"/>
                    <a:pt x="166" y="153"/>
                    <a:pt x="162" y="153"/>
                  </a:cubicBezTo>
                  <a:moveTo>
                    <a:pt x="85" y="66"/>
                  </a:moveTo>
                  <a:cubicBezTo>
                    <a:pt x="86" y="65"/>
                    <a:pt x="86" y="65"/>
                    <a:pt x="86" y="65"/>
                  </a:cubicBezTo>
                  <a:cubicBezTo>
                    <a:pt x="89" y="63"/>
                    <a:pt x="92" y="67"/>
                    <a:pt x="91" y="68"/>
                  </a:cubicBezTo>
                  <a:cubicBezTo>
                    <a:pt x="90" y="68"/>
                    <a:pt x="83" y="73"/>
                    <a:pt x="83" y="73"/>
                  </a:cubicBezTo>
                  <a:cubicBezTo>
                    <a:pt x="83" y="70"/>
                    <a:pt x="85" y="66"/>
                    <a:pt x="85" y="66"/>
                  </a:cubicBezTo>
                </a:path>
              </a:pathLst>
            </a:custGeom>
            <a:grpFill/>
            <a:ln>
              <a:noFill/>
            </a:ln>
          </p:spPr>
          <p:txBody>
            <a:bodyPr vert="horz" wrap="square" lIns="91440" tIns="45720" rIns="91440" bIns="45720" numCol="1" anchor="t" anchorCtr="0" compatLnSpc="1"/>
            <a:lstStyle/>
            <a:p>
              <a:endParaRPr lang="zh-CN" altLang="en-US"/>
            </a:p>
          </p:txBody>
        </p:sp>
        <p:sp>
          <p:nvSpPr>
            <p:cNvPr id="12" name="Freeform 7"/>
            <p:cNvSpPr>
              <a:spLocks noEditPoints="1"/>
            </p:cNvSpPr>
            <p:nvPr/>
          </p:nvSpPr>
          <p:spPr bwMode="auto">
            <a:xfrm>
              <a:off x="6234113" y="4633913"/>
              <a:ext cx="1085850" cy="1114425"/>
            </a:xfrm>
            <a:custGeom>
              <a:avLst/>
              <a:gdLst>
                <a:gd name="T0" fmla="*/ 125 w 134"/>
                <a:gd name="T1" fmla="*/ 111 h 138"/>
                <a:gd name="T2" fmla="*/ 125 w 134"/>
                <a:gd name="T3" fmla="*/ 111 h 138"/>
                <a:gd name="T4" fmla="*/ 109 w 134"/>
                <a:gd name="T5" fmla="*/ 111 h 138"/>
                <a:gd name="T6" fmla="*/ 96 w 134"/>
                <a:gd name="T7" fmla="*/ 107 h 138"/>
                <a:gd name="T8" fmla="*/ 81 w 134"/>
                <a:gd name="T9" fmla="*/ 89 h 138"/>
                <a:gd name="T10" fmla="*/ 78 w 134"/>
                <a:gd name="T11" fmla="*/ 89 h 138"/>
                <a:gd name="T12" fmla="*/ 76 w 134"/>
                <a:gd name="T13" fmla="*/ 95 h 138"/>
                <a:gd name="T14" fmla="*/ 94 w 134"/>
                <a:gd name="T15" fmla="*/ 128 h 138"/>
                <a:gd name="T16" fmla="*/ 103 w 134"/>
                <a:gd name="T17" fmla="*/ 133 h 138"/>
                <a:gd name="T18" fmla="*/ 122 w 134"/>
                <a:gd name="T19" fmla="*/ 123 h 138"/>
                <a:gd name="T20" fmla="*/ 133 w 134"/>
                <a:gd name="T21" fmla="*/ 114 h 138"/>
                <a:gd name="T22" fmla="*/ 132 w 134"/>
                <a:gd name="T23" fmla="*/ 113 h 138"/>
                <a:gd name="T24" fmla="*/ 83 w 134"/>
                <a:gd name="T25" fmla="*/ 73 h 138"/>
                <a:gd name="T26" fmla="*/ 95 w 134"/>
                <a:gd name="T27" fmla="*/ 66 h 138"/>
                <a:gd name="T28" fmla="*/ 115 w 134"/>
                <a:gd name="T29" fmla="*/ 52 h 138"/>
                <a:gd name="T30" fmla="*/ 115 w 134"/>
                <a:gd name="T31" fmla="*/ 51 h 138"/>
                <a:gd name="T32" fmla="*/ 109 w 134"/>
                <a:gd name="T33" fmla="*/ 44 h 138"/>
                <a:gd name="T34" fmla="*/ 90 w 134"/>
                <a:gd name="T35" fmla="*/ 38 h 138"/>
                <a:gd name="T36" fmla="*/ 90 w 134"/>
                <a:gd name="T37" fmla="*/ 37 h 138"/>
                <a:gd name="T38" fmla="*/ 89 w 134"/>
                <a:gd name="T39" fmla="*/ 39 h 138"/>
                <a:gd name="T40" fmla="*/ 91 w 134"/>
                <a:gd name="T41" fmla="*/ 48 h 138"/>
                <a:gd name="T42" fmla="*/ 79 w 134"/>
                <a:gd name="T43" fmla="*/ 58 h 138"/>
                <a:gd name="T44" fmla="*/ 92 w 134"/>
                <a:gd name="T45" fmla="*/ 15 h 138"/>
                <a:gd name="T46" fmla="*/ 67 w 134"/>
                <a:gd name="T47" fmla="*/ 0 h 138"/>
                <a:gd name="T48" fmla="*/ 66 w 134"/>
                <a:gd name="T49" fmla="*/ 0 h 138"/>
                <a:gd name="T50" fmla="*/ 66 w 134"/>
                <a:gd name="T51" fmla="*/ 1 h 138"/>
                <a:gd name="T52" fmla="*/ 65 w 134"/>
                <a:gd name="T53" fmla="*/ 2 h 138"/>
                <a:gd name="T54" fmla="*/ 65 w 134"/>
                <a:gd name="T55" fmla="*/ 21 h 138"/>
                <a:gd name="T56" fmla="*/ 57 w 134"/>
                <a:gd name="T57" fmla="*/ 70 h 138"/>
                <a:gd name="T58" fmla="*/ 13 w 134"/>
                <a:gd name="T59" fmla="*/ 88 h 138"/>
                <a:gd name="T60" fmla="*/ 12 w 134"/>
                <a:gd name="T61" fmla="*/ 88 h 138"/>
                <a:gd name="T62" fmla="*/ 11 w 134"/>
                <a:gd name="T63" fmla="*/ 90 h 138"/>
                <a:gd name="T64" fmla="*/ 25 w 134"/>
                <a:gd name="T65" fmla="*/ 108 h 138"/>
                <a:gd name="T66" fmla="*/ 52 w 134"/>
                <a:gd name="T67" fmla="*/ 92 h 138"/>
                <a:gd name="T68" fmla="*/ 1 w 134"/>
                <a:gd name="T69" fmla="*/ 131 h 138"/>
                <a:gd name="T70" fmla="*/ 1 w 134"/>
                <a:gd name="T71" fmla="*/ 131 h 138"/>
                <a:gd name="T72" fmla="*/ 0 w 134"/>
                <a:gd name="T73" fmla="*/ 134 h 138"/>
                <a:gd name="T74" fmla="*/ 15 w 134"/>
                <a:gd name="T75" fmla="*/ 138 h 138"/>
                <a:gd name="T76" fmla="*/ 66 w 134"/>
                <a:gd name="T77" fmla="*/ 104 h 138"/>
                <a:gd name="T78" fmla="*/ 83 w 134"/>
                <a:gd name="T79" fmla="*/ 7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4" h="138">
                  <a:moveTo>
                    <a:pt x="132" y="113"/>
                  </a:moveTo>
                  <a:cubicBezTo>
                    <a:pt x="130" y="112"/>
                    <a:pt x="128" y="112"/>
                    <a:pt x="125" y="111"/>
                  </a:cubicBezTo>
                  <a:cubicBezTo>
                    <a:pt x="125" y="113"/>
                    <a:pt x="125" y="113"/>
                    <a:pt x="125" y="113"/>
                  </a:cubicBezTo>
                  <a:cubicBezTo>
                    <a:pt x="125" y="111"/>
                    <a:pt x="125" y="111"/>
                    <a:pt x="125" y="111"/>
                  </a:cubicBezTo>
                  <a:cubicBezTo>
                    <a:pt x="124" y="111"/>
                    <a:pt x="122" y="111"/>
                    <a:pt x="120" y="111"/>
                  </a:cubicBezTo>
                  <a:cubicBezTo>
                    <a:pt x="116" y="111"/>
                    <a:pt x="113" y="111"/>
                    <a:pt x="109" y="111"/>
                  </a:cubicBezTo>
                  <a:cubicBezTo>
                    <a:pt x="107" y="111"/>
                    <a:pt x="105" y="111"/>
                    <a:pt x="102" y="110"/>
                  </a:cubicBezTo>
                  <a:cubicBezTo>
                    <a:pt x="100" y="110"/>
                    <a:pt x="98" y="108"/>
                    <a:pt x="96" y="107"/>
                  </a:cubicBezTo>
                  <a:cubicBezTo>
                    <a:pt x="90" y="102"/>
                    <a:pt x="84" y="95"/>
                    <a:pt x="81" y="89"/>
                  </a:cubicBezTo>
                  <a:cubicBezTo>
                    <a:pt x="81" y="89"/>
                    <a:pt x="81" y="89"/>
                    <a:pt x="81" y="89"/>
                  </a:cubicBezTo>
                  <a:cubicBezTo>
                    <a:pt x="78" y="89"/>
                    <a:pt x="78" y="89"/>
                    <a:pt x="78" y="89"/>
                  </a:cubicBezTo>
                  <a:cubicBezTo>
                    <a:pt x="78" y="89"/>
                    <a:pt x="78" y="89"/>
                    <a:pt x="78" y="89"/>
                  </a:cubicBezTo>
                  <a:cubicBezTo>
                    <a:pt x="77" y="89"/>
                    <a:pt x="77" y="89"/>
                    <a:pt x="77" y="89"/>
                  </a:cubicBezTo>
                  <a:cubicBezTo>
                    <a:pt x="76" y="91"/>
                    <a:pt x="76" y="93"/>
                    <a:pt x="76" y="95"/>
                  </a:cubicBezTo>
                  <a:cubicBezTo>
                    <a:pt x="76" y="105"/>
                    <a:pt x="87" y="118"/>
                    <a:pt x="91" y="124"/>
                  </a:cubicBezTo>
                  <a:cubicBezTo>
                    <a:pt x="92" y="125"/>
                    <a:pt x="92" y="127"/>
                    <a:pt x="94" y="128"/>
                  </a:cubicBezTo>
                  <a:cubicBezTo>
                    <a:pt x="95" y="130"/>
                    <a:pt x="96" y="131"/>
                    <a:pt x="98" y="132"/>
                  </a:cubicBezTo>
                  <a:cubicBezTo>
                    <a:pt x="100" y="132"/>
                    <a:pt x="101" y="133"/>
                    <a:pt x="103" y="133"/>
                  </a:cubicBezTo>
                  <a:cubicBezTo>
                    <a:pt x="103" y="133"/>
                    <a:pt x="103" y="133"/>
                    <a:pt x="103" y="133"/>
                  </a:cubicBezTo>
                  <a:cubicBezTo>
                    <a:pt x="111" y="132"/>
                    <a:pt x="118" y="125"/>
                    <a:pt x="122" y="123"/>
                  </a:cubicBezTo>
                  <a:cubicBezTo>
                    <a:pt x="123" y="122"/>
                    <a:pt x="126" y="121"/>
                    <a:pt x="128" y="119"/>
                  </a:cubicBezTo>
                  <a:cubicBezTo>
                    <a:pt x="130" y="118"/>
                    <a:pt x="133" y="117"/>
                    <a:pt x="133" y="114"/>
                  </a:cubicBezTo>
                  <a:cubicBezTo>
                    <a:pt x="134" y="113"/>
                    <a:pt x="134" y="113"/>
                    <a:pt x="134" y="113"/>
                  </a:cubicBezTo>
                  <a:lnTo>
                    <a:pt x="132" y="113"/>
                  </a:lnTo>
                  <a:close/>
                  <a:moveTo>
                    <a:pt x="83" y="74"/>
                  </a:moveTo>
                  <a:cubicBezTo>
                    <a:pt x="83" y="73"/>
                    <a:pt x="83" y="73"/>
                    <a:pt x="83" y="73"/>
                  </a:cubicBezTo>
                  <a:cubicBezTo>
                    <a:pt x="86" y="71"/>
                    <a:pt x="91" y="69"/>
                    <a:pt x="95" y="67"/>
                  </a:cubicBezTo>
                  <a:cubicBezTo>
                    <a:pt x="95" y="66"/>
                    <a:pt x="95" y="66"/>
                    <a:pt x="95" y="66"/>
                  </a:cubicBezTo>
                  <a:cubicBezTo>
                    <a:pt x="95" y="67"/>
                    <a:pt x="95" y="67"/>
                    <a:pt x="95" y="67"/>
                  </a:cubicBezTo>
                  <a:cubicBezTo>
                    <a:pt x="103" y="63"/>
                    <a:pt x="112" y="57"/>
                    <a:pt x="115" y="52"/>
                  </a:cubicBezTo>
                  <a:cubicBezTo>
                    <a:pt x="115" y="52"/>
                    <a:pt x="115" y="52"/>
                    <a:pt x="115" y="52"/>
                  </a:cubicBezTo>
                  <a:cubicBezTo>
                    <a:pt x="115" y="51"/>
                    <a:pt x="115" y="51"/>
                    <a:pt x="115" y="51"/>
                  </a:cubicBezTo>
                  <a:cubicBezTo>
                    <a:pt x="115" y="51"/>
                    <a:pt x="115" y="51"/>
                    <a:pt x="115" y="51"/>
                  </a:cubicBezTo>
                  <a:cubicBezTo>
                    <a:pt x="115" y="48"/>
                    <a:pt x="112" y="46"/>
                    <a:pt x="109" y="44"/>
                  </a:cubicBezTo>
                  <a:cubicBezTo>
                    <a:pt x="106" y="43"/>
                    <a:pt x="102" y="41"/>
                    <a:pt x="99" y="40"/>
                  </a:cubicBezTo>
                  <a:cubicBezTo>
                    <a:pt x="99" y="40"/>
                    <a:pt x="93" y="38"/>
                    <a:pt x="90" y="38"/>
                  </a:cubicBezTo>
                  <a:cubicBezTo>
                    <a:pt x="90" y="37"/>
                    <a:pt x="90" y="37"/>
                    <a:pt x="90" y="37"/>
                  </a:cubicBezTo>
                  <a:cubicBezTo>
                    <a:pt x="90" y="37"/>
                    <a:pt x="90" y="37"/>
                    <a:pt x="90" y="37"/>
                  </a:cubicBezTo>
                  <a:cubicBezTo>
                    <a:pt x="90" y="37"/>
                    <a:pt x="89" y="38"/>
                    <a:pt x="89" y="38"/>
                  </a:cubicBezTo>
                  <a:cubicBezTo>
                    <a:pt x="89" y="39"/>
                    <a:pt x="89" y="39"/>
                    <a:pt x="89" y="39"/>
                  </a:cubicBezTo>
                  <a:cubicBezTo>
                    <a:pt x="89" y="40"/>
                    <a:pt x="89" y="42"/>
                    <a:pt x="90" y="44"/>
                  </a:cubicBezTo>
                  <a:cubicBezTo>
                    <a:pt x="91" y="45"/>
                    <a:pt x="91" y="47"/>
                    <a:pt x="91" y="48"/>
                  </a:cubicBezTo>
                  <a:cubicBezTo>
                    <a:pt x="91" y="49"/>
                    <a:pt x="91" y="49"/>
                    <a:pt x="91" y="49"/>
                  </a:cubicBezTo>
                  <a:cubicBezTo>
                    <a:pt x="90" y="51"/>
                    <a:pt x="83" y="56"/>
                    <a:pt x="79" y="58"/>
                  </a:cubicBezTo>
                  <a:cubicBezTo>
                    <a:pt x="81" y="43"/>
                    <a:pt x="90" y="31"/>
                    <a:pt x="92" y="15"/>
                  </a:cubicBezTo>
                  <a:cubicBezTo>
                    <a:pt x="92" y="15"/>
                    <a:pt x="92" y="15"/>
                    <a:pt x="92" y="15"/>
                  </a:cubicBezTo>
                  <a:cubicBezTo>
                    <a:pt x="91" y="14"/>
                    <a:pt x="91" y="14"/>
                    <a:pt x="91" y="14"/>
                  </a:cubicBezTo>
                  <a:cubicBezTo>
                    <a:pt x="88" y="9"/>
                    <a:pt x="75" y="0"/>
                    <a:pt x="67" y="0"/>
                  </a:cubicBezTo>
                  <a:cubicBezTo>
                    <a:pt x="67" y="0"/>
                    <a:pt x="67" y="0"/>
                    <a:pt x="67" y="0"/>
                  </a:cubicBezTo>
                  <a:cubicBezTo>
                    <a:pt x="66" y="0"/>
                    <a:pt x="66" y="0"/>
                    <a:pt x="66" y="0"/>
                  </a:cubicBezTo>
                  <a:cubicBezTo>
                    <a:pt x="66" y="1"/>
                    <a:pt x="66" y="1"/>
                    <a:pt x="66" y="1"/>
                  </a:cubicBezTo>
                  <a:cubicBezTo>
                    <a:pt x="66" y="1"/>
                    <a:pt x="66" y="1"/>
                    <a:pt x="66" y="1"/>
                  </a:cubicBezTo>
                  <a:cubicBezTo>
                    <a:pt x="65" y="2"/>
                    <a:pt x="65" y="2"/>
                    <a:pt x="65" y="2"/>
                  </a:cubicBezTo>
                  <a:cubicBezTo>
                    <a:pt x="65" y="2"/>
                    <a:pt x="65" y="2"/>
                    <a:pt x="65" y="2"/>
                  </a:cubicBezTo>
                  <a:cubicBezTo>
                    <a:pt x="65" y="4"/>
                    <a:pt x="65" y="6"/>
                    <a:pt x="65" y="8"/>
                  </a:cubicBezTo>
                  <a:cubicBezTo>
                    <a:pt x="65" y="12"/>
                    <a:pt x="65" y="17"/>
                    <a:pt x="65" y="21"/>
                  </a:cubicBezTo>
                  <a:cubicBezTo>
                    <a:pt x="65" y="23"/>
                    <a:pt x="65" y="24"/>
                    <a:pt x="65" y="26"/>
                  </a:cubicBezTo>
                  <a:cubicBezTo>
                    <a:pt x="62" y="41"/>
                    <a:pt x="60" y="56"/>
                    <a:pt x="57" y="70"/>
                  </a:cubicBezTo>
                  <a:cubicBezTo>
                    <a:pt x="48" y="76"/>
                    <a:pt x="38" y="81"/>
                    <a:pt x="28" y="85"/>
                  </a:cubicBezTo>
                  <a:cubicBezTo>
                    <a:pt x="24" y="87"/>
                    <a:pt x="19" y="86"/>
                    <a:pt x="13" y="88"/>
                  </a:cubicBezTo>
                  <a:cubicBezTo>
                    <a:pt x="13" y="88"/>
                    <a:pt x="12" y="88"/>
                    <a:pt x="12" y="88"/>
                  </a:cubicBezTo>
                  <a:cubicBezTo>
                    <a:pt x="12" y="88"/>
                    <a:pt x="12" y="88"/>
                    <a:pt x="12" y="88"/>
                  </a:cubicBezTo>
                  <a:cubicBezTo>
                    <a:pt x="11" y="88"/>
                    <a:pt x="11" y="88"/>
                    <a:pt x="11" y="88"/>
                  </a:cubicBezTo>
                  <a:cubicBezTo>
                    <a:pt x="11" y="90"/>
                    <a:pt x="11" y="90"/>
                    <a:pt x="11" y="90"/>
                  </a:cubicBezTo>
                  <a:cubicBezTo>
                    <a:pt x="12" y="97"/>
                    <a:pt x="15" y="107"/>
                    <a:pt x="23" y="108"/>
                  </a:cubicBezTo>
                  <a:cubicBezTo>
                    <a:pt x="24" y="108"/>
                    <a:pt x="24" y="108"/>
                    <a:pt x="25" y="108"/>
                  </a:cubicBezTo>
                  <a:cubicBezTo>
                    <a:pt x="29" y="107"/>
                    <a:pt x="34" y="104"/>
                    <a:pt x="39" y="101"/>
                  </a:cubicBezTo>
                  <a:cubicBezTo>
                    <a:pt x="43" y="98"/>
                    <a:pt x="47" y="95"/>
                    <a:pt x="52" y="92"/>
                  </a:cubicBezTo>
                  <a:cubicBezTo>
                    <a:pt x="51" y="106"/>
                    <a:pt x="44" y="114"/>
                    <a:pt x="36" y="119"/>
                  </a:cubicBezTo>
                  <a:cubicBezTo>
                    <a:pt x="26" y="124"/>
                    <a:pt x="14" y="127"/>
                    <a:pt x="1" y="131"/>
                  </a:cubicBezTo>
                  <a:cubicBezTo>
                    <a:pt x="1" y="131"/>
                    <a:pt x="1" y="131"/>
                    <a:pt x="1" y="131"/>
                  </a:cubicBezTo>
                  <a:cubicBezTo>
                    <a:pt x="1" y="131"/>
                    <a:pt x="1" y="131"/>
                    <a:pt x="1" y="131"/>
                  </a:cubicBezTo>
                  <a:cubicBezTo>
                    <a:pt x="0" y="132"/>
                    <a:pt x="0" y="132"/>
                    <a:pt x="0" y="134"/>
                  </a:cubicBezTo>
                  <a:cubicBezTo>
                    <a:pt x="0" y="134"/>
                    <a:pt x="0" y="134"/>
                    <a:pt x="0" y="134"/>
                  </a:cubicBezTo>
                  <a:cubicBezTo>
                    <a:pt x="0" y="135"/>
                    <a:pt x="0" y="135"/>
                    <a:pt x="0" y="135"/>
                  </a:cubicBezTo>
                  <a:cubicBezTo>
                    <a:pt x="5" y="137"/>
                    <a:pt x="11" y="137"/>
                    <a:pt x="15" y="138"/>
                  </a:cubicBezTo>
                  <a:cubicBezTo>
                    <a:pt x="17" y="138"/>
                    <a:pt x="18" y="138"/>
                    <a:pt x="20" y="138"/>
                  </a:cubicBezTo>
                  <a:cubicBezTo>
                    <a:pt x="43" y="138"/>
                    <a:pt x="60" y="121"/>
                    <a:pt x="66" y="104"/>
                  </a:cubicBezTo>
                  <a:cubicBezTo>
                    <a:pt x="69" y="95"/>
                    <a:pt x="72" y="87"/>
                    <a:pt x="74" y="78"/>
                  </a:cubicBezTo>
                  <a:cubicBezTo>
                    <a:pt x="77" y="77"/>
                    <a:pt x="80" y="75"/>
                    <a:pt x="83" y="74"/>
                  </a:cubicBezTo>
                  <a:close/>
                </a:path>
              </a:pathLst>
            </a:custGeom>
            <a:grpFill/>
            <a:ln>
              <a:noFill/>
            </a:ln>
          </p:spPr>
          <p:txBody>
            <a:bodyPr vert="horz" wrap="square" lIns="91440" tIns="45720" rIns="91440" bIns="45720" numCol="1" anchor="t" anchorCtr="0" compatLnSpc="1"/>
            <a:lstStyle/>
            <a:p>
              <a:endParaRPr lang="zh-CN" altLang="en-US" dirty="0"/>
            </a:p>
          </p:txBody>
        </p:sp>
        <p:sp>
          <p:nvSpPr>
            <p:cNvPr id="13" name="Freeform 8"/>
            <p:cNvSpPr>
              <a:spLocks noEditPoints="1"/>
            </p:cNvSpPr>
            <p:nvPr/>
          </p:nvSpPr>
          <p:spPr bwMode="auto">
            <a:xfrm>
              <a:off x="7734301" y="4303713"/>
              <a:ext cx="1150938" cy="1711325"/>
            </a:xfrm>
            <a:custGeom>
              <a:avLst/>
              <a:gdLst>
                <a:gd name="T0" fmla="*/ 96 w 142"/>
                <a:gd name="T1" fmla="*/ 92 h 212"/>
                <a:gd name="T2" fmla="*/ 142 w 142"/>
                <a:gd name="T3" fmla="*/ 30 h 212"/>
                <a:gd name="T4" fmla="*/ 127 w 142"/>
                <a:gd name="T5" fmla="*/ 19 h 212"/>
                <a:gd name="T6" fmla="*/ 114 w 142"/>
                <a:gd name="T7" fmla="*/ 13 h 212"/>
                <a:gd name="T8" fmla="*/ 91 w 142"/>
                <a:gd name="T9" fmla="*/ 0 h 212"/>
                <a:gd name="T10" fmla="*/ 84 w 142"/>
                <a:gd name="T11" fmla="*/ 23 h 212"/>
                <a:gd name="T12" fmla="*/ 62 w 142"/>
                <a:gd name="T13" fmla="*/ 40 h 212"/>
                <a:gd name="T14" fmla="*/ 30 w 142"/>
                <a:gd name="T15" fmla="*/ 21 h 212"/>
                <a:gd name="T16" fmla="*/ 35 w 142"/>
                <a:gd name="T17" fmla="*/ 33 h 212"/>
                <a:gd name="T18" fmla="*/ 41 w 142"/>
                <a:gd name="T19" fmla="*/ 73 h 212"/>
                <a:gd name="T20" fmla="*/ 17 w 142"/>
                <a:gd name="T21" fmla="*/ 61 h 212"/>
                <a:gd name="T22" fmla="*/ 16 w 142"/>
                <a:gd name="T23" fmla="*/ 63 h 212"/>
                <a:gd name="T24" fmla="*/ 28 w 142"/>
                <a:gd name="T25" fmla="*/ 94 h 212"/>
                <a:gd name="T26" fmla="*/ 36 w 142"/>
                <a:gd name="T27" fmla="*/ 104 h 212"/>
                <a:gd name="T28" fmla="*/ 48 w 142"/>
                <a:gd name="T29" fmla="*/ 86 h 212"/>
                <a:gd name="T30" fmla="*/ 58 w 142"/>
                <a:gd name="T31" fmla="*/ 89 h 212"/>
                <a:gd name="T32" fmla="*/ 62 w 142"/>
                <a:gd name="T33" fmla="*/ 83 h 212"/>
                <a:gd name="T34" fmla="*/ 75 w 142"/>
                <a:gd name="T35" fmla="*/ 67 h 212"/>
                <a:gd name="T36" fmla="*/ 77 w 142"/>
                <a:gd name="T37" fmla="*/ 72 h 212"/>
                <a:gd name="T38" fmla="*/ 74 w 142"/>
                <a:gd name="T39" fmla="*/ 74 h 212"/>
                <a:gd name="T40" fmla="*/ 78 w 142"/>
                <a:gd name="T41" fmla="*/ 77 h 212"/>
                <a:gd name="T42" fmla="*/ 83 w 142"/>
                <a:gd name="T43" fmla="*/ 89 h 212"/>
                <a:gd name="T44" fmla="*/ 66 w 142"/>
                <a:gd name="T45" fmla="*/ 100 h 212"/>
                <a:gd name="T46" fmla="*/ 20 w 142"/>
                <a:gd name="T47" fmla="*/ 127 h 212"/>
                <a:gd name="T48" fmla="*/ 1 w 142"/>
                <a:gd name="T49" fmla="*/ 145 h 212"/>
                <a:gd name="T50" fmla="*/ 20 w 142"/>
                <a:gd name="T51" fmla="*/ 157 h 212"/>
                <a:gd name="T52" fmla="*/ 96 w 142"/>
                <a:gd name="T53" fmla="*/ 111 h 212"/>
                <a:gd name="T54" fmla="*/ 89 w 142"/>
                <a:gd name="T55" fmla="*/ 122 h 212"/>
                <a:gd name="T56" fmla="*/ 69 w 142"/>
                <a:gd name="T57" fmla="*/ 145 h 212"/>
                <a:gd name="T58" fmla="*/ 69 w 142"/>
                <a:gd name="T59" fmla="*/ 147 h 212"/>
                <a:gd name="T60" fmla="*/ 17 w 142"/>
                <a:gd name="T61" fmla="*/ 171 h 212"/>
                <a:gd name="T62" fmla="*/ 38 w 142"/>
                <a:gd name="T63" fmla="*/ 185 h 212"/>
                <a:gd name="T64" fmla="*/ 75 w 142"/>
                <a:gd name="T65" fmla="*/ 172 h 212"/>
                <a:gd name="T66" fmla="*/ 55 w 142"/>
                <a:gd name="T67" fmla="*/ 193 h 212"/>
                <a:gd name="T68" fmla="*/ 41 w 142"/>
                <a:gd name="T69" fmla="*/ 194 h 212"/>
                <a:gd name="T70" fmla="*/ 73 w 142"/>
                <a:gd name="T71" fmla="*/ 212 h 212"/>
                <a:gd name="T72" fmla="*/ 75 w 142"/>
                <a:gd name="T73" fmla="*/ 212 h 212"/>
                <a:gd name="T74" fmla="*/ 84 w 142"/>
                <a:gd name="T75" fmla="*/ 164 h 212"/>
                <a:gd name="T76" fmla="*/ 106 w 142"/>
                <a:gd name="T77" fmla="*/ 158 h 212"/>
                <a:gd name="T78" fmla="*/ 114 w 142"/>
                <a:gd name="T79" fmla="*/ 148 h 212"/>
                <a:gd name="T80" fmla="*/ 112 w 142"/>
                <a:gd name="T81" fmla="*/ 143 h 212"/>
                <a:gd name="T82" fmla="*/ 80 w 142"/>
                <a:gd name="T83" fmla="*/ 143 h 212"/>
                <a:gd name="T84" fmla="*/ 80 w 142"/>
                <a:gd name="T85" fmla="*/ 140 h 212"/>
                <a:gd name="T86" fmla="*/ 122 w 142"/>
                <a:gd name="T87" fmla="*/ 104 h 212"/>
                <a:gd name="T88" fmla="*/ 96 w 142"/>
                <a:gd name="T89" fmla="*/ 101 h 212"/>
                <a:gd name="T90" fmla="*/ 43 w 142"/>
                <a:gd name="T91" fmla="*/ 125 h 212"/>
                <a:gd name="T92" fmla="*/ 93 w 142"/>
                <a:gd name="T93" fmla="*/ 52 h 212"/>
                <a:gd name="T94" fmla="*/ 94 w 142"/>
                <a:gd name="T95" fmla="*/ 49 h 212"/>
                <a:gd name="T96" fmla="*/ 129 w 142"/>
                <a:gd name="T97" fmla="*/ 37 h 212"/>
                <a:gd name="T98" fmla="*/ 120 w 142"/>
                <a:gd name="T99" fmla="*/ 54 h 212"/>
                <a:gd name="T100" fmla="*/ 102 w 142"/>
                <a:gd name="T101" fmla="*/ 66 h 212"/>
                <a:gd name="T102" fmla="*/ 93 w 142"/>
                <a:gd name="T103" fmla="*/ 53 h 212"/>
                <a:gd name="T104" fmla="*/ 94 w 142"/>
                <a:gd name="T105" fmla="*/ 74 h 212"/>
                <a:gd name="T106" fmla="*/ 88 w 142"/>
                <a:gd name="T107" fmla="*/ 77 h 212"/>
                <a:gd name="T108" fmla="*/ 62 w 142"/>
                <a:gd name="T109" fmla="*/ 61 h 212"/>
                <a:gd name="T110" fmla="*/ 62 w 142"/>
                <a:gd name="T111" fmla="*/ 54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2" h="212">
                  <a:moveTo>
                    <a:pt x="53" y="116"/>
                  </a:moveTo>
                  <a:cubicBezTo>
                    <a:pt x="67" y="107"/>
                    <a:pt x="67" y="107"/>
                    <a:pt x="67" y="107"/>
                  </a:cubicBezTo>
                  <a:cubicBezTo>
                    <a:pt x="90" y="92"/>
                    <a:pt x="90" y="92"/>
                    <a:pt x="90" y="92"/>
                  </a:cubicBezTo>
                  <a:cubicBezTo>
                    <a:pt x="91" y="92"/>
                    <a:pt x="93" y="92"/>
                    <a:pt x="96" y="92"/>
                  </a:cubicBezTo>
                  <a:cubicBezTo>
                    <a:pt x="97" y="92"/>
                    <a:pt x="98" y="92"/>
                    <a:pt x="100" y="92"/>
                  </a:cubicBezTo>
                  <a:cubicBezTo>
                    <a:pt x="102" y="92"/>
                    <a:pt x="104" y="92"/>
                    <a:pt x="106" y="91"/>
                  </a:cubicBezTo>
                  <a:cubicBezTo>
                    <a:pt x="118" y="84"/>
                    <a:pt x="123" y="68"/>
                    <a:pt x="130" y="58"/>
                  </a:cubicBezTo>
                  <a:cubicBezTo>
                    <a:pt x="132" y="53"/>
                    <a:pt x="142" y="40"/>
                    <a:pt x="142" y="30"/>
                  </a:cubicBezTo>
                  <a:cubicBezTo>
                    <a:pt x="142" y="27"/>
                    <a:pt x="141" y="24"/>
                    <a:pt x="138" y="22"/>
                  </a:cubicBezTo>
                  <a:cubicBezTo>
                    <a:pt x="136" y="20"/>
                    <a:pt x="132" y="19"/>
                    <a:pt x="127" y="19"/>
                  </a:cubicBezTo>
                  <a:cubicBezTo>
                    <a:pt x="127" y="19"/>
                    <a:pt x="127" y="19"/>
                    <a:pt x="127" y="19"/>
                  </a:cubicBezTo>
                  <a:cubicBezTo>
                    <a:pt x="127" y="19"/>
                    <a:pt x="127" y="19"/>
                    <a:pt x="127" y="19"/>
                  </a:cubicBezTo>
                  <a:cubicBezTo>
                    <a:pt x="121" y="22"/>
                    <a:pt x="107" y="35"/>
                    <a:pt x="97" y="39"/>
                  </a:cubicBezTo>
                  <a:cubicBezTo>
                    <a:pt x="98" y="35"/>
                    <a:pt x="102" y="32"/>
                    <a:pt x="105" y="28"/>
                  </a:cubicBezTo>
                  <a:cubicBezTo>
                    <a:pt x="109" y="24"/>
                    <a:pt x="114" y="20"/>
                    <a:pt x="114" y="13"/>
                  </a:cubicBezTo>
                  <a:cubicBezTo>
                    <a:pt x="114" y="13"/>
                    <a:pt x="114" y="13"/>
                    <a:pt x="114" y="13"/>
                  </a:cubicBezTo>
                  <a:cubicBezTo>
                    <a:pt x="114" y="13"/>
                    <a:pt x="114" y="13"/>
                    <a:pt x="114" y="13"/>
                  </a:cubicBezTo>
                  <a:cubicBezTo>
                    <a:pt x="114" y="11"/>
                    <a:pt x="113" y="10"/>
                    <a:pt x="111" y="9"/>
                  </a:cubicBezTo>
                  <a:cubicBezTo>
                    <a:pt x="107" y="5"/>
                    <a:pt x="98" y="1"/>
                    <a:pt x="92" y="0"/>
                  </a:cubicBezTo>
                  <a:cubicBezTo>
                    <a:pt x="91" y="0"/>
                    <a:pt x="91" y="0"/>
                    <a:pt x="91" y="0"/>
                  </a:cubicBezTo>
                  <a:cubicBezTo>
                    <a:pt x="90" y="1"/>
                    <a:pt x="90" y="1"/>
                    <a:pt x="90" y="1"/>
                  </a:cubicBezTo>
                  <a:cubicBezTo>
                    <a:pt x="89" y="4"/>
                    <a:pt x="90" y="8"/>
                    <a:pt x="90" y="11"/>
                  </a:cubicBezTo>
                  <a:cubicBezTo>
                    <a:pt x="89" y="12"/>
                    <a:pt x="89" y="12"/>
                    <a:pt x="89" y="12"/>
                  </a:cubicBezTo>
                  <a:cubicBezTo>
                    <a:pt x="84" y="23"/>
                    <a:pt x="84" y="23"/>
                    <a:pt x="84" y="23"/>
                  </a:cubicBezTo>
                  <a:cubicBezTo>
                    <a:pt x="83" y="27"/>
                    <a:pt x="81" y="32"/>
                    <a:pt x="79" y="36"/>
                  </a:cubicBezTo>
                  <a:cubicBezTo>
                    <a:pt x="77" y="40"/>
                    <a:pt x="75" y="42"/>
                    <a:pt x="70" y="42"/>
                  </a:cubicBezTo>
                  <a:cubicBezTo>
                    <a:pt x="68" y="42"/>
                    <a:pt x="66" y="42"/>
                    <a:pt x="64" y="41"/>
                  </a:cubicBezTo>
                  <a:cubicBezTo>
                    <a:pt x="63" y="41"/>
                    <a:pt x="62" y="41"/>
                    <a:pt x="62" y="40"/>
                  </a:cubicBezTo>
                  <a:cubicBezTo>
                    <a:pt x="56" y="38"/>
                    <a:pt x="53" y="33"/>
                    <a:pt x="48" y="29"/>
                  </a:cubicBezTo>
                  <a:cubicBezTo>
                    <a:pt x="45" y="27"/>
                    <a:pt x="43" y="27"/>
                    <a:pt x="40" y="26"/>
                  </a:cubicBezTo>
                  <a:cubicBezTo>
                    <a:pt x="38" y="24"/>
                    <a:pt x="36" y="22"/>
                    <a:pt x="32" y="21"/>
                  </a:cubicBezTo>
                  <a:cubicBezTo>
                    <a:pt x="30" y="21"/>
                    <a:pt x="30" y="21"/>
                    <a:pt x="30" y="21"/>
                  </a:cubicBezTo>
                  <a:cubicBezTo>
                    <a:pt x="30" y="22"/>
                    <a:pt x="30" y="22"/>
                    <a:pt x="30" y="22"/>
                  </a:cubicBezTo>
                  <a:cubicBezTo>
                    <a:pt x="29" y="22"/>
                    <a:pt x="29" y="22"/>
                    <a:pt x="29" y="22"/>
                  </a:cubicBezTo>
                  <a:cubicBezTo>
                    <a:pt x="30" y="24"/>
                    <a:pt x="30" y="24"/>
                    <a:pt x="30" y="24"/>
                  </a:cubicBezTo>
                  <a:cubicBezTo>
                    <a:pt x="32" y="27"/>
                    <a:pt x="33" y="30"/>
                    <a:pt x="35" y="33"/>
                  </a:cubicBezTo>
                  <a:cubicBezTo>
                    <a:pt x="38" y="41"/>
                    <a:pt x="43" y="52"/>
                    <a:pt x="43" y="61"/>
                  </a:cubicBezTo>
                  <a:cubicBezTo>
                    <a:pt x="43" y="61"/>
                    <a:pt x="43" y="61"/>
                    <a:pt x="43" y="61"/>
                  </a:cubicBezTo>
                  <a:cubicBezTo>
                    <a:pt x="43" y="63"/>
                    <a:pt x="43" y="64"/>
                    <a:pt x="43" y="66"/>
                  </a:cubicBezTo>
                  <a:cubicBezTo>
                    <a:pt x="43" y="69"/>
                    <a:pt x="43" y="71"/>
                    <a:pt x="41" y="73"/>
                  </a:cubicBezTo>
                  <a:cubicBezTo>
                    <a:pt x="41" y="73"/>
                    <a:pt x="41" y="73"/>
                    <a:pt x="41" y="73"/>
                  </a:cubicBezTo>
                  <a:cubicBezTo>
                    <a:pt x="41" y="73"/>
                    <a:pt x="41" y="73"/>
                    <a:pt x="41" y="73"/>
                  </a:cubicBezTo>
                  <a:cubicBezTo>
                    <a:pt x="35" y="69"/>
                    <a:pt x="32" y="61"/>
                    <a:pt x="21" y="61"/>
                  </a:cubicBezTo>
                  <a:cubicBezTo>
                    <a:pt x="20" y="61"/>
                    <a:pt x="18" y="61"/>
                    <a:pt x="17" y="61"/>
                  </a:cubicBezTo>
                  <a:cubicBezTo>
                    <a:pt x="17" y="61"/>
                    <a:pt x="17" y="61"/>
                    <a:pt x="17" y="61"/>
                  </a:cubicBezTo>
                  <a:cubicBezTo>
                    <a:pt x="16" y="62"/>
                    <a:pt x="16" y="62"/>
                    <a:pt x="16" y="62"/>
                  </a:cubicBezTo>
                  <a:cubicBezTo>
                    <a:pt x="16" y="62"/>
                    <a:pt x="16" y="62"/>
                    <a:pt x="16" y="63"/>
                  </a:cubicBezTo>
                  <a:cubicBezTo>
                    <a:pt x="16" y="63"/>
                    <a:pt x="16" y="63"/>
                    <a:pt x="16" y="63"/>
                  </a:cubicBezTo>
                  <a:cubicBezTo>
                    <a:pt x="16" y="64"/>
                    <a:pt x="16" y="64"/>
                    <a:pt x="16" y="64"/>
                  </a:cubicBezTo>
                  <a:cubicBezTo>
                    <a:pt x="16" y="64"/>
                    <a:pt x="16" y="64"/>
                    <a:pt x="16" y="64"/>
                  </a:cubicBezTo>
                  <a:cubicBezTo>
                    <a:pt x="20" y="69"/>
                    <a:pt x="27" y="80"/>
                    <a:pt x="28" y="88"/>
                  </a:cubicBezTo>
                  <a:cubicBezTo>
                    <a:pt x="28" y="90"/>
                    <a:pt x="28" y="92"/>
                    <a:pt x="28" y="94"/>
                  </a:cubicBezTo>
                  <a:cubicBezTo>
                    <a:pt x="28" y="95"/>
                    <a:pt x="28" y="97"/>
                    <a:pt x="29" y="99"/>
                  </a:cubicBezTo>
                  <a:cubicBezTo>
                    <a:pt x="29" y="99"/>
                    <a:pt x="29" y="99"/>
                    <a:pt x="29" y="99"/>
                  </a:cubicBezTo>
                  <a:cubicBezTo>
                    <a:pt x="29" y="99"/>
                    <a:pt x="29" y="99"/>
                    <a:pt x="29" y="99"/>
                  </a:cubicBezTo>
                  <a:cubicBezTo>
                    <a:pt x="31" y="101"/>
                    <a:pt x="34" y="103"/>
                    <a:pt x="36" y="104"/>
                  </a:cubicBezTo>
                  <a:cubicBezTo>
                    <a:pt x="36" y="105"/>
                    <a:pt x="36" y="105"/>
                    <a:pt x="36" y="105"/>
                  </a:cubicBezTo>
                  <a:cubicBezTo>
                    <a:pt x="37" y="105"/>
                    <a:pt x="37" y="105"/>
                    <a:pt x="37" y="105"/>
                  </a:cubicBezTo>
                  <a:cubicBezTo>
                    <a:pt x="39" y="104"/>
                    <a:pt x="39" y="103"/>
                    <a:pt x="40" y="101"/>
                  </a:cubicBezTo>
                  <a:cubicBezTo>
                    <a:pt x="42" y="96"/>
                    <a:pt x="43" y="88"/>
                    <a:pt x="48" y="86"/>
                  </a:cubicBezTo>
                  <a:cubicBezTo>
                    <a:pt x="51" y="86"/>
                    <a:pt x="53" y="88"/>
                    <a:pt x="56" y="90"/>
                  </a:cubicBezTo>
                  <a:cubicBezTo>
                    <a:pt x="56" y="90"/>
                    <a:pt x="56" y="90"/>
                    <a:pt x="56" y="90"/>
                  </a:cubicBezTo>
                  <a:cubicBezTo>
                    <a:pt x="56" y="90"/>
                    <a:pt x="56" y="90"/>
                    <a:pt x="56" y="90"/>
                  </a:cubicBezTo>
                  <a:cubicBezTo>
                    <a:pt x="57" y="90"/>
                    <a:pt x="58" y="89"/>
                    <a:pt x="58" y="89"/>
                  </a:cubicBezTo>
                  <a:cubicBezTo>
                    <a:pt x="59" y="89"/>
                    <a:pt x="59" y="89"/>
                    <a:pt x="59" y="89"/>
                  </a:cubicBezTo>
                  <a:cubicBezTo>
                    <a:pt x="59" y="89"/>
                    <a:pt x="59" y="89"/>
                    <a:pt x="59" y="89"/>
                  </a:cubicBezTo>
                  <a:cubicBezTo>
                    <a:pt x="60" y="87"/>
                    <a:pt x="61" y="85"/>
                    <a:pt x="62" y="83"/>
                  </a:cubicBezTo>
                  <a:cubicBezTo>
                    <a:pt x="62" y="83"/>
                    <a:pt x="62" y="83"/>
                    <a:pt x="62" y="83"/>
                  </a:cubicBezTo>
                  <a:cubicBezTo>
                    <a:pt x="62" y="83"/>
                    <a:pt x="62" y="83"/>
                    <a:pt x="62" y="83"/>
                  </a:cubicBezTo>
                  <a:cubicBezTo>
                    <a:pt x="62" y="81"/>
                    <a:pt x="62" y="79"/>
                    <a:pt x="62" y="77"/>
                  </a:cubicBezTo>
                  <a:cubicBezTo>
                    <a:pt x="65" y="75"/>
                    <a:pt x="65" y="75"/>
                    <a:pt x="65" y="75"/>
                  </a:cubicBezTo>
                  <a:cubicBezTo>
                    <a:pt x="75" y="67"/>
                    <a:pt x="75" y="67"/>
                    <a:pt x="75" y="67"/>
                  </a:cubicBezTo>
                  <a:cubicBezTo>
                    <a:pt x="76" y="67"/>
                    <a:pt x="76" y="67"/>
                    <a:pt x="76" y="67"/>
                  </a:cubicBezTo>
                  <a:cubicBezTo>
                    <a:pt x="77" y="68"/>
                    <a:pt x="78" y="70"/>
                    <a:pt x="78" y="71"/>
                  </a:cubicBezTo>
                  <a:cubicBezTo>
                    <a:pt x="78" y="72"/>
                    <a:pt x="77" y="72"/>
                    <a:pt x="77" y="72"/>
                  </a:cubicBezTo>
                  <a:cubicBezTo>
                    <a:pt x="77" y="72"/>
                    <a:pt x="77" y="72"/>
                    <a:pt x="77" y="72"/>
                  </a:cubicBezTo>
                  <a:cubicBezTo>
                    <a:pt x="77" y="72"/>
                    <a:pt x="77" y="72"/>
                    <a:pt x="77" y="72"/>
                  </a:cubicBezTo>
                  <a:cubicBezTo>
                    <a:pt x="77" y="72"/>
                    <a:pt x="77" y="72"/>
                    <a:pt x="77" y="72"/>
                  </a:cubicBezTo>
                  <a:cubicBezTo>
                    <a:pt x="77" y="73"/>
                    <a:pt x="76" y="73"/>
                    <a:pt x="75" y="73"/>
                  </a:cubicBezTo>
                  <a:cubicBezTo>
                    <a:pt x="74" y="74"/>
                    <a:pt x="74" y="74"/>
                    <a:pt x="74" y="74"/>
                  </a:cubicBezTo>
                  <a:cubicBezTo>
                    <a:pt x="74" y="75"/>
                    <a:pt x="74" y="75"/>
                    <a:pt x="74" y="75"/>
                  </a:cubicBezTo>
                  <a:cubicBezTo>
                    <a:pt x="74" y="76"/>
                    <a:pt x="74" y="76"/>
                    <a:pt x="74" y="76"/>
                  </a:cubicBezTo>
                  <a:cubicBezTo>
                    <a:pt x="75" y="76"/>
                    <a:pt x="75" y="76"/>
                    <a:pt x="75" y="76"/>
                  </a:cubicBezTo>
                  <a:cubicBezTo>
                    <a:pt x="76" y="77"/>
                    <a:pt x="77" y="77"/>
                    <a:pt x="78" y="77"/>
                  </a:cubicBezTo>
                  <a:cubicBezTo>
                    <a:pt x="78" y="79"/>
                    <a:pt x="78" y="81"/>
                    <a:pt x="79" y="84"/>
                  </a:cubicBezTo>
                  <a:cubicBezTo>
                    <a:pt x="79" y="84"/>
                    <a:pt x="79" y="84"/>
                    <a:pt x="79" y="84"/>
                  </a:cubicBezTo>
                  <a:cubicBezTo>
                    <a:pt x="79" y="84"/>
                    <a:pt x="79" y="84"/>
                    <a:pt x="79" y="84"/>
                  </a:cubicBezTo>
                  <a:cubicBezTo>
                    <a:pt x="80" y="86"/>
                    <a:pt x="83" y="88"/>
                    <a:pt x="83" y="89"/>
                  </a:cubicBezTo>
                  <a:cubicBezTo>
                    <a:pt x="83" y="89"/>
                    <a:pt x="83" y="89"/>
                    <a:pt x="83" y="89"/>
                  </a:cubicBezTo>
                  <a:cubicBezTo>
                    <a:pt x="83" y="89"/>
                    <a:pt x="83" y="89"/>
                    <a:pt x="83" y="89"/>
                  </a:cubicBezTo>
                  <a:cubicBezTo>
                    <a:pt x="82" y="89"/>
                    <a:pt x="82" y="89"/>
                    <a:pt x="82" y="89"/>
                  </a:cubicBezTo>
                  <a:cubicBezTo>
                    <a:pt x="80" y="92"/>
                    <a:pt x="72" y="97"/>
                    <a:pt x="66" y="100"/>
                  </a:cubicBezTo>
                  <a:cubicBezTo>
                    <a:pt x="65" y="101"/>
                    <a:pt x="64" y="101"/>
                    <a:pt x="63" y="102"/>
                  </a:cubicBezTo>
                  <a:cubicBezTo>
                    <a:pt x="63" y="102"/>
                    <a:pt x="63" y="102"/>
                    <a:pt x="63" y="102"/>
                  </a:cubicBezTo>
                  <a:cubicBezTo>
                    <a:pt x="63" y="102"/>
                    <a:pt x="63" y="102"/>
                    <a:pt x="63" y="102"/>
                  </a:cubicBezTo>
                  <a:cubicBezTo>
                    <a:pt x="49" y="110"/>
                    <a:pt x="34" y="118"/>
                    <a:pt x="20" y="127"/>
                  </a:cubicBezTo>
                  <a:cubicBezTo>
                    <a:pt x="14" y="130"/>
                    <a:pt x="1" y="132"/>
                    <a:pt x="0" y="143"/>
                  </a:cubicBezTo>
                  <a:cubicBezTo>
                    <a:pt x="0" y="143"/>
                    <a:pt x="0" y="143"/>
                    <a:pt x="0" y="144"/>
                  </a:cubicBezTo>
                  <a:cubicBezTo>
                    <a:pt x="1" y="144"/>
                    <a:pt x="1" y="144"/>
                    <a:pt x="1" y="144"/>
                  </a:cubicBezTo>
                  <a:cubicBezTo>
                    <a:pt x="1" y="145"/>
                    <a:pt x="1" y="145"/>
                    <a:pt x="1" y="145"/>
                  </a:cubicBezTo>
                  <a:cubicBezTo>
                    <a:pt x="4" y="148"/>
                    <a:pt x="8" y="151"/>
                    <a:pt x="12" y="154"/>
                  </a:cubicBezTo>
                  <a:cubicBezTo>
                    <a:pt x="14" y="155"/>
                    <a:pt x="17" y="155"/>
                    <a:pt x="18" y="156"/>
                  </a:cubicBezTo>
                  <a:cubicBezTo>
                    <a:pt x="19" y="157"/>
                    <a:pt x="19" y="157"/>
                    <a:pt x="19" y="157"/>
                  </a:cubicBezTo>
                  <a:cubicBezTo>
                    <a:pt x="20" y="157"/>
                    <a:pt x="20" y="157"/>
                    <a:pt x="20" y="157"/>
                  </a:cubicBezTo>
                  <a:cubicBezTo>
                    <a:pt x="29" y="153"/>
                    <a:pt x="29" y="147"/>
                    <a:pt x="32" y="145"/>
                  </a:cubicBezTo>
                  <a:cubicBezTo>
                    <a:pt x="42" y="136"/>
                    <a:pt x="55" y="128"/>
                    <a:pt x="68" y="121"/>
                  </a:cubicBezTo>
                  <a:cubicBezTo>
                    <a:pt x="71" y="120"/>
                    <a:pt x="75" y="119"/>
                    <a:pt x="78" y="117"/>
                  </a:cubicBezTo>
                  <a:cubicBezTo>
                    <a:pt x="83" y="115"/>
                    <a:pt x="89" y="111"/>
                    <a:pt x="96" y="111"/>
                  </a:cubicBezTo>
                  <a:cubicBezTo>
                    <a:pt x="96" y="111"/>
                    <a:pt x="96" y="111"/>
                    <a:pt x="97" y="111"/>
                  </a:cubicBezTo>
                  <a:cubicBezTo>
                    <a:pt x="97" y="111"/>
                    <a:pt x="97" y="111"/>
                    <a:pt x="97" y="111"/>
                  </a:cubicBezTo>
                  <a:cubicBezTo>
                    <a:pt x="97" y="112"/>
                    <a:pt x="97" y="114"/>
                    <a:pt x="96" y="114"/>
                  </a:cubicBezTo>
                  <a:cubicBezTo>
                    <a:pt x="95" y="117"/>
                    <a:pt x="92" y="119"/>
                    <a:pt x="89" y="122"/>
                  </a:cubicBezTo>
                  <a:cubicBezTo>
                    <a:pt x="86" y="126"/>
                    <a:pt x="81" y="130"/>
                    <a:pt x="77" y="134"/>
                  </a:cubicBezTo>
                  <a:cubicBezTo>
                    <a:pt x="75" y="135"/>
                    <a:pt x="71" y="137"/>
                    <a:pt x="70" y="140"/>
                  </a:cubicBezTo>
                  <a:cubicBezTo>
                    <a:pt x="69" y="141"/>
                    <a:pt x="69" y="142"/>
                    <a:pt x="69" y="142"/>
                  </a:cubicBezTo>
                  <a:cubicBezTo>
                    <a:pt x="69" y="143"/>
                    <a:pt x="69" y="144"/>
                    <a:pt x="69" y="145"/>
                  </a:cubicBezTo>
                  <a:cubicBezTo>
                    <a:pt x="69" y="146"/>
                    <a:pt x="69" y="146"/>
                    <a:pt x="69" y="146"/>
                  </a:cubicBezTo>
                  <a:cubicBezTo>
                    <a:pt x="69" y="147"/>
                    <a:pt x="69" y="147"/>
                    <a:pt x="69" y="147"/>
                  </a:cubicBezTo>
                  <a:cubicBezTo>
                    <a:pt x="69" y="147"/>
                    <a:pt x="69" y="147"/>
                    <a:pt x="69" y="147"/>
                  </a:cubicBezTo>
                  <a:cubicBezTo>
                    <a:pt x="69" y="147"/>
                    <a:pt x="69" y="147"/>
                    <a:pt x="69" y="147"/>
                  </a:cubicBezTo>
                  <a:cubicBezTo>
                    <a:pt x="67" y="148"/>
                    <a:pt x="60" y="151"/>
                    <a:pt x="57" y="152"/>
                  </a:cubicBezTo>
                  <a:cubicBezTo>
                    <a:pt x="53" y="154"/>
                    <a:pt x="49" y="157"/>
                    <a:pt x="45" y="159"/>
                  </a:cubicBezTo>
                  <a:cubicBezTo>
                    <a:pt x="36" y="162"/>
                    <a:pt x="24" y="163"/>
                    <a:pt x="17" y="170"/>
                  </a:cubicBezTo>
                  <a:cubicBezTo>
                    <a:pt x="17" y="171"/>
                    <a:pt x="17" y="171"/>
                    <a:pt x="17" y="171"/>
                  </a:cubicBezTo>
                  <a:cubicBezTo>
                    <a:pt x="17" y="171"/>
                    <a:pt x="17" y="171"/>
                    <a:pt x="17" y="171"/>
                  </a:cubicBezTo>
                  <a:cubicBezTo>
                    <a:pt x="18" y="174"/>
                    <a:pt x="21" y="177"/>
                    <a:pt x="25" y="180"/>
                  </a:cubicBezTo>
                  <a:cubicBezTo>
                    <a:pt x="29" y="183"/>
                    <a:pt x="33" y="185"/>
                    <a:pt x="37" y="185"/>
                  </a:cubicBezTo>
                  <a:cubicBezTo>
                    <a:pt x="37" y="185"/>
                    <a:pt x="38" y="185"/>
                    <a:pt x="38" y="185"/>
                  </a:cubicBezTo>
                  <a:cubicBezTo>
                    <a:pt x="44" y="184"/>
                    <a:pt x="48" y="180"/>
                    <a:pt x="51" y="177"/>
                  </a:cubicBezTo>
                  <a:cubicBezTo>
                    <a:pt x="55" y="174"/>
                    <a:pt x="65" y="168"/>
                    <a:pt x="72" y="166"/>
                  </a:cubicBezTo>
                  <a:cubicBezTo>
                    <a:pt x="72" y="166"/>
                    <a:pt x="73" y="166"/>
                    <a:pt x="73" y="166"/>
                  </a:cubicBezTo>
                  <a:cubicBezTo>
                    <a:pt x="74" y="167"/>
                    <a:pt x="74" y="170"/>
                    <a:pt x="75" y="172"/>
                  </a:cubicBezTo>
                  <a:cubicBezTo>
                    <a:pt x="76" y="175"/>
                    <a:pt x="76" y="177"/>
                    <a:pt x="76" y="178"/>
                  </a:cubicBezTo>
                  <a:cubicBezTo>
                    <a:pt x="76" y="182"/>
                    <a:pt x="75" y="185"/>
                    <a:pt x="72" y="187"/>
                  </a:cubicBezTo>
                  <a:cubicBezTo>
                    <a:pt x="69" y="190"/>
                    <a:pt x="64" y="192"/>
                    <a:pt x="57" y="193"/>
                  </a:cubicBezTo>
                  <a:cubicBezTo>
                    <a:pt x="56" y="193"/>
                    <a:pt x="56" y="193"/>
                    <a:pt x="55" y="193"/>
                  </a:cubicBezTo>
                  <a:cubicBezTo>
                    <a:pt x="52" y="193"/>
                    <a:pt x="49" y="193"/>
                    <a:pt x="46" y="193"/>
                  </a:cubicBezTo>
                  <a:cubicBezTo>
                    <a:pt x="44" y="193"/>
                    <a:pt x="43" y="193"/>
                    <a:pt x="42" y="193"/>
                  </a:cubicBezTo>
                  <a:cubicBezTo>
                    <a:pt x="41" y="193"/>
                    <a:pt x="41" y="194"/>
                    <a:pt x="41" y="194"/>
                  </a:cubicBezTo>
                  <a:cubicBezTo>
                    <a:pt x="41" y="194"/>
                    <a:pt x="41" y="194"/>
                    <a:pt x="41" y="194"/>
                  </a:cubicBezTo>
                  <a:cubicBezTo>
                    <a:pt x="39" y="195"/>
                    <a:pt x="39" y="195"/>
                    <a:pt x="39" y="195"/>
                  </a:cubicBezTo>
                  <a:cubicBezTo>
                    <a:pt x="41" y="196"/>
                    <a:pt x="41" y="196"/>
                    <a:pt x="41" y="196"/>
                  </a:cubicBezTo>
                  <a:cubicBezTo>
                    <a:pt x="45" y="198"/>
                    <a:pt x="51" y="199"/>
                    <a:pt x="54" y="201"/>
                  </a:cubicBezTo>
                  <a:cubicBezTo>
                    <a:pt x="61" y="205"/>
                    <a:pt x="66" y="208"/>
                    <a:pt x="73" y="212"/>
                  </a:cubicBezTo>
                  <a:cubicBezTo>
                    <a:pt x="73" y="212"/>
                    <a:pt x="73" y="212"/>
                    <a:pt x="73" y="212"/>
                  </a:cubicBezTo>
                  <a:cubicBezTo>
                    <a:pt x="73" y="212"/>
                    <a:pt x="73" y="212"/>
                    <a:pt x="73" y="212"/>
                  </a:cubicBezTo>
                  <a:cubicBezTo>
                    <a:pt x="73" y="212"/>
                    <a:pt x="74" y="212"/>
                    <a:pt x="75" y="212"/>
                  </a:cubicBezTo>
                  <a:cubicBezTo>
                    <a:pt x="75" y="212"/>
                    <a:pt x="75" y="212"/>
                    <a:pt x="75" y="212"/>
                  </a:cubicBezTo>
                  <a:cubicBezTo>
                    <a:pt x="75" y="212"/>
                    <a:pt x="76" y="212"/>
                    <a:pt x="76" y="212"/>
                  </a:cubicBezTo>
                  <a:cubicBezTo>
                    <a:pt x="81" y="208"/>
                    <a:pt x="88" y="194"/>
                    <a:pt x="88" y="184"/>
                  </a:cubicBezTo>
                  <a:cubicBezTo>
                    <a:pt x="88" y="182"/>
                    <a:pt x="88" y="181"/>
                    <a:pt x="88" y="180"/>
                  </a:cubicBezTo>
                  <a:cubicBezTo>
                    <a:pt x="86" y="175"/>
                    <a:pt x="84" y="169"/>
                    <a:pt x="84" y="164"/>
                  </a:cubicBezTo>
                  <a:cubicBezTo>
                    <a:pt x="84" y="163"/>
                    <a:pt x="84" y="162"/>
                    <a:pt x="84" y="161"/>
                  </a:cubicBezTo>
                  <a:cubicBezTo>
                    <a:pt x="85" y="161"/>
                    <a:pt x="87" y="160"/>
                    <a:pt x="89" y="159"/>
                  </a:cubicBezTo>
                  <a:cubicBezTo>
                    <a:pt x="91" y="159"/>
                    <a:pt x="94" y="158"/>
                    <a:pt x="95" y="158"/>
                  </a:cubicBezTo>
                  <a:cubicBezTo>
                    <a:pt x="106" y="158"/>
                    <a:pt x="106" y="158"/>
                    <a:pt x="106" y="158"/>
                  </a:cubicBezTo>
                  <a:cubicBezTo>
                    <a:pt x="106" y="158"/>
                    <a:pt x="106" y="158"/>
                    <a:pt x="106" y="158"/>
                  </a:cubicBezTo>
                  <a:cubicBezTo>
                    <a:pt x="111" y="156"/>
                    <a:pt x="112" y="151"/>
                    <a:pt x="114" y="148"/>
                  </a:cubicBezTo>
                  <a:cubicBezTo>
                    <a:pt x="114" y="148"/>
                    <a:pt x="114" y="148"/>
                    <a:pt x="114" y="148"/>
                  </a:cubicBezTo>
                  <a:cubicBezTo>
                    <a:pt x="114" y="148"/>
                    <a:pt x="114" y="148"/>
                    <a:pt x="114" y="148"/>
                  </a:cubicBezTo>
                  <a:cubicBezTo>
                    <a:pt x="114" y="147"/>
                    <a:pt x="114" y="147"/>
                    <a:pt x="114" y="146"/>
                  </a:cubicBezTo>
                  <a:cubicBezTo>
                    <a:pt x="114" y="144"/>
                    <a:pt x="112" y="143"/>
                    <a:pt x="112" y="143"/>
                  </a:cubicBezTo>
                  <a:cubicBezTo>
                    <a:pt x="112" y="143"/>
                    <a:pt x="112" y="143"/>
                    <a:pt x="112" y="143"/>
                  </a:cubicBezTo>
                  <a:cubicBezTo>
                    <a:pt x="112" y="143"/>
                    <a:pt x="112" y="143"/>
                    <a:pt x="112" y="143"/>
                  </a:cubicBezTo>
                  <a:cubicBezTo>
                    <a:pt x="110" y="142"/>
                    <a:pt x="107" y="141"/>
                    <a:pt x="104" y="141"/>
                  </a:cubicBezTo>
                  <a:cubicBezTo>
                    <a:pt x="103" y="141"/>
                    <a:pt x="101" y="141"/>
                    <a:pt x="99" y="142"/>
                  </a:cubicBezTo>
                  <a:cubicBezTo>
                    <a:pt x="97" y="142"/>
                    <a:pt x="96" y="142"/>
                    <a:pt x="94" y="143"/>
                  </a:cubicBezTo>
                  <a:cubicBezTo>
                    <a:pt x="80" y="143"/>
                    <a:pt x="80" y="143"/>
                    <a:pt x="80" y="143"/>
                  </a:cubicBezTo>
                  <a:cubicBezTo>
                    <a:pt x="80" y="143"/>
                    <a:pt x="80" y="143"/>
                    <a:pt x="80" y="143"/>
                  </a:cubicBezTo>
                  <a:cubicBezTo>
                    <a:pt x="80" y="143"/>
                    <a:pt x="80" y="141"/>
                    <a:pt x="80" y="141"/>
                  </a:cubicBezTo>
                  <a:cubicBezTo>
                    <a:pt x="80" y="140"/>
                    <a:pt x="80" y="140"/>
                    <a:pt x="80" y="140"/>
                  </a:cubicBezTo>
                  <a:cubicBezTo>
                    <a:pt x="80" y="140"/>
                    <a:pt x="80" y="140"/>
                    <a:pt x="80" y="140"/>
                  </a:cubicBezTo>
                  <a:cubicBezTo>
                    <a:pt x="84" y="136"/>
                    <a:pt x="91" y="135"/>
                    <a:pt x="96" y="131"/>
                  </a:cubicBezTo>
                  <a:cubicBezTo>
                    <a:pt x="97" y="131"/>
                    <a:pt x="98" y="130"/>
                    <a:pt x="99" y="130"/>
                  </a:cubicBezTo>
                  <a:cubicBezTo>
                    <a:pt x="104" y="125"/>
                    <a:pt x="109" y="121"/>
                    <a:pt x="114" y="116"/>
                  </a:cubicBezTo>
                  <a:cubicBezTo>
                    <a:pt x="116" y="114"/>
                    <a:pt x="122" y="110"/>
                    <a:pt x="122" y="104"/>
                  </a:cubicBezTo>
                  <a:cubicBezTo>
                    <a:pt x="122" y="103"/>
                    <a:pt x="122" y="102"/>
                    <a:pt x="121" y="100"/>
                  </a:cubicBezTo>
                  <a:cubicBezTo>
                    <a:pt x="119" y="97"/>
                    <a:pt x="115" y="96"/>
                    <a:pt x="112" y="96"/>
                  </a:cubicBezTo>
                  <a:cubicBezTo>
                    <a:pt x="107" y="96"/>
                    <a:pt x="101" y="98"/>
                    <a:pt x="98" y="100"/>
                  </a:cubicBezTo>
                  <a:cubicBezTo>
                    <a:pt x="98" y="100"/>
                    <a:pt x="97" y="101"/>
                    <a:pt x="96" y="101"/>
                  </a:cubicBezTo>
                  <a:cubicBezTo>
                    <a:pt x="87" y="106"/>
                    <a:pt x="77" y="110"/>
                    <a:pt x="67" y="114"/>
                  </a:cubicBezTo>
                  <a:cubicBezTo>
                    <a:pt x="63" y="116"/>
                    <a:pt x="59" y="117"/>
                    <a:pt x="55" y="119"/>
                  </a:cubicBezTo>
                  <a:cubicBezTo>
                    <a:pt x="53" y="120"/>
                    <a:pt x="45" y="125"/>
                    <a:pt x="43" y="125"/>
                  </a:cubicBezTo>
                  <a:cubicBezTo>
                    <a:pt x="43" y="125"/>
                    <a:pt x="43" y="125"/>
                    <a:pt x="43" y="125"/>
                  </a:cubicBezTo>
                  <a:cubicBezTo>
                    <a:pt x="43" y="121"/>
                    <a:pt x="49" y="119"/>
                    <a:pt x="53" y="116"/>
                  </a:cubicBezTo>
                  <a:moveTo>
                    <a:pt x="93" y="52"/>
                  </a:moveTo>
                  <a:cubicBezTo>
                    <a:pt x="93" y="52"/>
                    <a:pt x="93" y="52"/>
                    <a:pt x="93" y="52"/>
                  </a:cubicBezTo>
                  <a:cubicBezTo>
                    <a:pt x="93" y="52"/>
                    <a:pt x="93" y="52"/>
                    <a:pt x="93" y="52"/>
                  </a:cubicBezTo>
                  <a:cubicBezTo>
                    <a:pt x="93" y="52"/>
                    <a:pt x="93" y="52"/>
                    <a:pt x="93" y="52"/>
                  </a:cubicBezTo>
                  <a:cubicBezTo>
                    <a:pt x="93" y="51"/>
                    <a:pt x="93" y="50"/>
                    <a:pt x="94" y="49"/>
                  </a:cubicBezTo>
                  <a:cubicBezTo>
                    <a:pt x="93" y="48"/>
                    <a:pt x="93" y="48"/>
                    <a:pt x="93" y="48"/>
                  </a:cubicBezTo>
                  <a:cubicBezTo>
                    <a:pt x="94" y="49"/>
                    <a:pt x="94" y="49"/>
                    <a:pt x="94" y="49"/>
                  </a:cubicBezTo>
                  <a:cubicBezTo>
                    <a:pt x="98" y="42"/>
                    <a:pt x="115" y="36"/>
                    <a:pt x="124" y="33"/>
                  </a:cubicBezTo>
                  <a:cubicBezTo>
                    <a:pt x="125" y="33"/>
                    <a:pt x="125" y="33"/>
                    <a:pt x="126" y="33"/>
                  </a:cubicBezTo>
                  <a:cubicBezTo>
                    <a:pt x="126" y="33"/>
                    <a:pt x="127" y="33"/>
                    <a:pt x="128" y="34"/>
                  </a:cubicBezTo>
                  <a:cubicBezTo>
                    <a:pt x="129" y="35"/>
                    <a:pt x="129" y="36"/>
                    <a:pt x="129" y="37"/>
                  </a:cubicBezTo>
                  <a:cubicBezTo>
                    <a:pt x="129" y="39"/>
                    <a:pt x="128" y="41"/>
                    <a:pt x="127" y="43"/>
                  </a:cubicBezTo>
                  <a:cubicBezTo>
                    <a:pt x="125" y="47"/>
                    <a:pt x="122" y="50"/>
                    <a:pt x="120" y="54"/>
                  </a:cubicBezTo>
                  <a:cubicBezTo>
                    <a:pt x="120" y="54"/>
                    <a:pt x="120" y="54"/>
                    <a:pt x="120" y="54"/>
                  </a:cubicBezTo>
                  <a:cubicBezTo>
                    <a:pt x="120" y="54"/>
                    <a:pt x="120" y="54"/>
                    <a:pt x="120" y="54"/>
                  </a:cubicBezTo>
                  <a:cubicBezTo>
                    <a:pt x="117" y="61"/>
                    <a:pt x="113" y="75"/>
                    <a:pt x="106" y="75"/>
                  </a:cubicBezTo>
                  <a:cubicBezTo>
                    <a:pt x="105" y="75"/>
                    <a:pt x="105" y="75"/>
                    <a:pt x="104" y="74"/>
                  </a:cubicBezTo>
                  <a:cubicBezTo>
                    <a:pt x="103" y="72"/>
                    <a:pt x="103" y="69"/>
                    <a:pt x="102" y="67"/>
                  </a:cubicBezTo>
                  <a:cubicBezTo>
                    <a:pt x="102" y="66"/>
                    <a:pt x="102" y="66"/>
                    <a:pt x="102" y="66"/>
                  </a:cubicBezTo>
                  <a:cubicBezTo>
                    <a:pt x="101" y="66"/>
                    <a:pt x="101" y="66"/>
                    <a:pt x="101" y="66"/>
                  </a:cubicBezTo>
                  <a:cubicBezTo>
                    <a:pt x="100" y="65"/>
                    <a:pt x="99" y="65"/>
                    <a:pt x="98" y="64"/>
                  </a:cubicBezTo>
                  <a:cubicBezTo>
                    <a:pt x="97" y="63"/>
                    <a:pt x="96" y="61"/>
                    <a:pt x="95" y="59"/>
                  </a:cubicBezTo>
                  <a:cubicBezTo>
                    <a:pt x="93" y="56"/>
                    <a:pt x="93" y="54"/>
                    <a:pt x="93" y="53"/>
                  </a:cubicBezTo>
                  <a:cubicBezTo>
                    <a:pt x="93" y="52"/>
                    <a:pt x="93" y="52"/>
                    <a:pt x="93" y="52"/>
                  </a:cubicBezTo>
                  <a:moveTo>
                    <a:pt x="90" y="73"/>
                  </a:moveTo>
                  <a:cubicBezTo>
                    <a:pt x="91" y="73"/>
                    <a:pt x="91" y="73"/>
                    <a:pt x="91" y="73"/>
                  </a:cubicBezTo>
                  <a:cubicBezTo>
                    <a:pt x="94" y="74"/>
                    <a:pt x="94" y="74"/>
                    <a:pt x="94" y="74"/>
                  </a:cubicBezTo>
                  <a:cubicBezTo>
                    <a:pt x="94" y="74"/>
                    <a:pt x="94" y="75"/>
                    <a:pt x="95" y="76"/>
                  </a:cubicBezTo>
                  <a:cubicBezTo>
                    <a:pt x="94" y="77"/>
                    <a:pt x="94" y="77"/>
                    <a:pt x="94" y="78"/>
                  </a:cubicBezTo>
                  <a:cubicBezTo>
                    <a:pt x="93" y="78"/>
                    <a:pt x="92" y="79"/>
                    <a:pt x="92" y="79"/>
                  </a:cubicBezTo>
                  <a:cubicBezTo>
                    <a:pt x="90" y="79"/>
                    <a:pt x="89" y="78"/>
                    <a:pt x="88" y="77"/>
                  </a:cubicBezTo>
                  <a:cubicBezTo>
                    <a:pt x="88" y="75"/>
                    <a:pt x="89" y="75"/>
                    <a:pt x="90" y="73"/>
                  </a:cubicBezTo>
                  <a:moveTo>
                    <a:pt x="62" y="61"/>
                  </a:moveTo>
                  <a:cubicBezTo>
                    <a:pt x="63" y="62"/>
                    <a:pt x="63" y="62"/>
                    <a:pt x="63" y="62"/>
                  </a:cubicBezTo>
                  <a:cubicBezTo>
                    <a:pt x="62" y="61"/>
                    <a:pt x="62" y="61"/>
                    <a:pt x="62" y="61"/>
                  </a:cubicBezTo>
                  <a:cubicBezTo>
                    <a:pt x="61" y="62"/>
                    <a:pt x="61" y="62"/>
                    <a:pt x="61" y="62"/>
                  </a:cubicBezTo>
                  <a:cubicBezTo>
                    <a:pt x="60" y="60"/>
                    <a:pt x="59" y="56"/>
                    <a:pt x="59" y="54"/>
                  </a:cubicBezTo>
                  <a:cubicBezTo>
                    <a:pt x="59" y="53"/>
                    <a:pt x="59" y="53"/>
                    <a:pt x="59" y="53"/>
                  </a:cubicBezTo>
                  <a:cubicBezTo>
                    <a:pt x="60" y="53"/>
                    <a:pt x="61" y="54"/>
                    <a:pt x="62" y="54"/>
                  </a:cubicBezTo>
                  <a:cubicBezTo>
                    <a:pt x="63" y="55"/>
                    <a:pt x="64" y="56"/>
                    <a:pt x="66" y="57"/>
                  </a:cubicBezTo>
                  <a:cubicBezTo>
                    <a:pt x="65" y="58"/>
                    <a:pt x="64" y="60"/>
                    <a:pt x="62" y="61"/>
                  </a:cubicBezTo>
                </a:path>
              </a:pathLst>
            </a:custGeom>
            <a:grpFill/>
            <a:ln>
              <a:noFill/>
            </a:ln>
          </p:spPr>
          <p:txBody>
            <a:bodyPr vert="horz" wrap="square" lIns="91440" tIns="45720" rIns="91440" bIns="45720" numCol="1" anchor="t" anchorCtr="0" compatLnSpc="1"/>
            <a:lstStyle/>
            <a:p>
              <a:endParaRPr lang="zh-CN" altLang="en-US"/>
            </a:p>
          </p:txBody>
        </p:sp>
        <p:sp>
          <p:nvSpPr>
            <p:cNvPr id="14" name="Freeform 9"/>
            <p:cNvSpPr>
              <a:spLocks noEditPoints="1"/>
            </p:cNvSpPr>
            <p:nvPr/>
          </p:nvSpPr>
          <p:spPr bwMode="auto">
            <a:xfrm>
              <a:off x="4992688" y="4408488"/>
              <a:ext cx="795338" cy="1582737"/>
            </a:xfrm>
            <a:custGeom>
              <a:avLst/>
              <a:gdLst>
                <a:gd name="T0" fmla="*/ 65 w 98"/>
                <a:gd name="T1" fmla="*/ 31 h 196"/>
                <a:gd name="T2" fmla="*/ 61 w 98"/>
                <a:gd name="T3" fmla="*/ 41 h 196"/>
                <a:gd name="T4" fmla="*/ 58 w 98"/>
                <a:gd name="T5" fmla="*/ 37 h 196"/>
                <a:gd name="T6" fmla="*/ 95 w 98"/>
                <a:gd name="T7" fmla="*/ 111 h 196"/>
                <a:gd name="T8" fmla="*/ 70 w 98"/>
                <a:gd name="T9" fmla="*/ 105 h 196"/>
                <a:gd name="T10" fmla="*/ 62 w 98"/>
                <a:gd name="T11" fmla="*/ 103 h 196"/>
                <a:gd name="T12" fmla="*/ 71 w 98"/>
                <a:gd name="T13" fmla="*/ 120 h 196"/>
                <a:gd name="T14" fmla="*/ 53 w 98"/>
                <a:gd name="T15" fmla="*/ 129 h 196"/>
                <a:gd name="T16" fmla="*/ 44 w 98"/>
                <a:gd name="T17" fmla="*/ 127 h 196"/>
                <a:gd name="T18" fmla="*/ 52 w 98"/>
                <a:gd name="T19" fmla="*/ 115 h 196"/>
                <a:gd name="T20" fmla="*/ 44 w 98"/>
                <a:gd name="T21" fmla="*/ 106 h 196"/>
                <a:gd name="T22" fmla="*/ 50 w 98"/>
                <a:gd name="T23" fmla="*/ 102 h 196"/>
                <a:gd name="T24" fmla="*/ 61 w 98"/>
                <a:gd name="T25" fmla="*/ 95 h 196"/>
                <a:gd name="T26" fmla="*/ 60 w 98"/>
                <a:gd name="T27" fmla="*/ 87 h 196"/>
                <a:gd name="T28" fmla="*/ 43 w 98"/>
                <a:gd name="T29" fmla="*/ 93 h 196"/>
                <a:gd name="T30" fmla="*/ 42 w 98"/>
                <a:gd name="T31" fmla="*/ 86 h 196"/>
                <a:gd name="T32" fmla="*/ 47 w 98"/>
                <a:gd name="T33" fmla="*/ 78 h 196"/>
                <a:gd name="T34" fmla="*/ 93 w 98"/>
                <a:gd name="T35" fmla="*/ 55 h 196"/>
                <a:gd name="T36" fmla="*/ 86 w 98"/>
                <a:gd name="T37" fmla="*/ 49 h 196"/>
                <a:gd name="T38" fmla="*/ 70 w 98"/>
                <a:gd name="T39" fmla="*/ 54 h 196"/>
                <a:gd name="T40" fmla="*/ 49 w 98"/>
                <a:gd name="T41" fmla="*/ 64 h 196"/>
                <a:gd name="T42" fmla="*/ 57 w 98"/>
                <a:gd name="T43" fmla="*/ 56 h 196"/>
                <a:gd name="T44" fmla="*/ 76 w 98"/>
                <a:gd name="T45" fmla="*/ 38 h 196"/>
                <a:gd name="T46" fmla="*/ 85 w 98"/>
                <a:gd name="T47" fmla="*/ 25 h 196"/>
                <a:gd name="T48" fmla="*/ 70 w 98"/>
                <a:gd name="T49" fmla="*/ 19 h 196"/>
                <a:gd name="T50" fmla="*/ 60 w 98"/>
                <a:gd name="T51" fmla="*/ 25 h 196"/>
                <a:gd name="T52" fmla="*/ 51 w 98"/>
                <a:gd name="T53" fmla="*/ 8 h 196"/>
                <a:gd name="T54" fmla="*/ 29 w 98"/>
                <a:gd name="T55" fmla="*/ 15 h 196"/>
                <a:gd name="T56" fmla="*/ 27 w 98"/>
                <a:gd name="T57" fmla="*/ 29 h 196"/>
                <a:gd name="T58" fmla="*/ 22 w 98"/>
                <a:gd name="T59" fmla="*/ 48 h 196"/>
                <a:gd name="T60" fmla="*/ 24 w 98"/>
                <a:gd name="T61" fmla="*/ 52 h 196"/>
                <a:gd name="T62" fmla="*/ 26 w 98"/>
                <a:gd name="T63" fmla="*/ 62 h 196"/>
                <a:gd name="T64" fmla="*/ 12 w 98"/>
                <a:gd name="T65" fmla="*/ 78 h 196"/>
                <a:gd name="T66" fmla="*/ 24 w 98"/>
                <a:gd name="T67" fmla="*/ 88 h 196"/>
                <a:gd name="T68" fmla="*/ 26 w 98"/>
                <a:gd name="T69" fmla="*/ 98 h 196"/>
                <a:gd name="T70" fmla="*/ 22 w 98"/>
                <a:gd name="T71" fmla="*/ 106 h 196"/>
                <a:gd name="T72" fmla="*/ 27 w 98"/>
                <a:gd name="T73" fmla="*/ 113 h 196"/>
                <a:gd name="T74" fmla="*/ 22 w 98"/>
                <a:gd name="T75" fmla="*/ 118 h 196"/>
                <a:gd name="T76" fmla="*/ 28 w 98"/>
                <a:gd name="T77" fmla="*/ 127 h 196"/>
                <a:gd name="T78" fmla="*/ 20 w 98"/>
                <a:gd name="T79" fmla="*/ 141 h 196"/>
                <a:gd name="T80" fmla="*/ 0 w 98"/>
                <a:gd name="T81" fmla="*/ 148 h 196"/>
                <a:gd name="T82" fmla="*/ 0 w 98"/>
                <a:gd name="T83" fmla="*/ 153 h 196"/>
                <a:gd name="T84" fmla="*/ 11 w 98"/>
                <a:gd name="T85" fmla="*/ 160 h 196"/>
                <a:gd name="T86" fmla="*/ 24 w 98"/>
                <a:gd name="T87" fmla="*/ 162 h 196"/>
                <a:gd name="T88" fmla="*/ 24 w 98"/>
                <a:gd name="T89" fmla="*/ 184 h 196"/>
                <a:gd name="T90" fmla="*/ 46 w 98"/>
                <a:gd name="T91" fmla="*/ 178 h 196"/>
                <a:gd name="T92" fmla="*/ 47 w 98"/>
                <a:gd name="T93" fmla="*/ 145 h 196"/>
                <a:gd name="T94" fmla="*/ 77 w 98"/>
                <a:gd name="T95" fmla="*/ 133 h 196"/>
                <a:gd name="T96" fmla="*/ 90 w 98"/>
                <a:gd name="T97" fmla="*/ 125 h 196"/>
                <a:gd name="T98" fmla="*/ 98 w 98"/>
                <a:gd name="T99" fmla="*/ 115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8" h="196">
                  <a:moveTo>
                    <a:pt x="58" y="37"/>
                  </a:moveTo>
                  <a:cubicBezTo>
                    <a:pt x="59" y="33"/>
                    <a:pt x="65" y="31"/>
                    <a:pt x="65" y="31"/>
                  </a:cubicBezTo>
                  <a:cubicBezTo>
                    <a:pt x="66" y="34"/>
                    <a:pt x="62" y="38"/>
                    <a:pt x="61" y="38"/>
                  </a:cubicBezTo>
                  <a:cubicBezTo>
                    <a:pt x="61" y="39"/>
                    <a:pt x="61" y="40"/>
                    <a:pt x="61" y="41"/>
                  </a:cubicBezTo>
                  <a:cubicBezTo>
                    <a:pt x="60" y="42"/>
                    <a:pt x="58" y="43"/>
                    <a:pt x="58" y="43"/>
                  </a:cubicBezTo>
                  <a:cubicBezTo>
                    <a:pt x="58" y="43"/>
                    <a:pt x="56" y="40"/>
                    <a:pt x="58" y="37"/>
                  </a:cubicBezTo>
                  <a:moveTo>
                    <a:pt x="98" y="115"/>
                  </a:moveTo>
                  <a:cubicBezTo>
                    <a:pt x="98" y="113"/>
                    <a:pt x="96" y="112"/>
                    <a:pt x="95" y="111"/>
                  </a:cubicBezTo>
                  <a:cubicBezTo>
                    <a:pt x="93" y="109"/>
                    <a:pt x="90" y="110"/>
                    <a:pt x="87" y="110"/>
                  </a:cubicBezTo>
                  <a:cubicBezTo>
                    <a:pt x="81" y="109"/>
                    <a:pt x="76" y="107"/>
                    <a:pt x="70" y="105"/>
                  </a:cubicBezTo>
                  <a:cubicBezTo>
                    <a:pt x="68" y="104"/>
                    <a:pt x="63" y="103"/>
                    <a:pt x="62" y="102"/>
                  </a:cubicBezTo>
                  <a:cubicBezTo>
                    <a:pt x="61" y="102"/>
                    <a:pt x="62" y="102"/>
                    <a:pt x="62" y="103"/>
                  </a:cubicBezTo>
                  <a:cubicBezTo>
                    <a:pt x="62" y="104"/>
                    <a:pt x="63" y="105"/>
                    <a:pt x="66" y="109"/>
                  </a:cubicBezTo>
                  <a:cubicBezTo>
                    <a:pt x="69" y="115"/>
                    <a:pt x="73" y="119"/>
                    <a:pt x="71" y="120"/>
                  </a:cubicBezTo>
                  <a:cubicBezTo>
                    <a:pt x="67" y="123"/>
                    <a:pt x="62" y="124"/>
                    <a:pt x="57" y="127"/>
                  </a:cubicBezTo>
                  <a:cubicBezTo>
                    <a:pt x="56" y="128"/>
                    <a:pt x="54" y="128"/>
                    <a:pt x="53" y="129"/>
                  </a:cubicBezTo>
                  <a:cubicBezTo>
                    <a:pt x="52" y="130"/>
                    <a:pt x="51" y="130"/>
                    <a:pt x="49" y="130"/>
                  </a:cubicBezTo>
                  <a:cubicBezTo>
                    <a:pt x="47" y="130"/>
                    <a:pt x="45" y="129"/>
                    <a:pt x="44" y="127"/>
                  </a:cubicBezTo>
                  <a:cubicBezTo>
                    <a:pt x="43" y="125"/>
                    <a:pt x="43" y="124"/>
                    <a:pt x="45" y="123"/>
                  </a:cubicBezTo>
                  <a:cubicBezTo>
                    <a:pt x="47" y="122"/>
                    <a:pt x="52" y="118"/>
                    <a:pt x="52" y="115"/>
                  </a:cubicBezTo>
                  <a:cubicBezTo>
                    <a:pt x="51" y="112"/>
                    <a:pt x="50" y="113"/>
                    <a:pt x="49" y="111"/>
                  </a:cubicBezTo>
                  <a:cubicBezTo>
                    <a:pt x="47" y="110"/>
                    <a:pt x="44" y="116"/>
                    <a:pt x="44" y="106"/>
                  </a:cubicBezTo>
                  <a:cubicBezTo>
                    <a:pt x="44" y="105"/>
                    <a:pt x="44" y="104"/>
                    <a:pt x="44" y="104"/>
                  </a:cubicBezTo>
                  <a:cubicBezTo>
                    <a:pt x="44" y="103"/>
                    <a:pt x="49" y="102"/>
                    <a:pt x="50" y="102"/>
                  </a:cubicBezTo>
                  <a:cubicBezTo>
                    <a:pt x="50" y="102"/>
                    <a:pt x="51" y="102"/>
                    <a:pt x="52" y="101"/>
                  </a:cubicBezTo>
                  <a:cubicBezTo>
                    <a:pt x="54" y="100"/>
                    <a:pt x="59" y="97"/>
                    <a:pt x="61" y="95"/>
                  </a:cubicBezTo>
                  <a:cubicBezTo>
                    <a:pt x="62" y="94"/>
                    <a:pt x="62" y="91"/>
                    <a:pt x="62" y="90"/>
                  </a:cubicBezTo>
                  <a:cubicBezTo>
                    <a:pt x="62" y="89"/>
                    <a:pt x="63" y="88"/>
                    <a:pt x="60" y="87"/>
                  </a:cubicBezTo>
                  <a:cubicBezTo>
                    <a:pt x="57" y="86"/>
                    <a:pt x="58" y="88"/>
                    <a:pt x="54" y="89"/>
                  </a:cubicBezTo>
                  <a:cubicBezTo>
                    <a:pt x="51" y="91"/>
                    <a:pt x="43" y="93"/>
                    <a:pt x="43" y="93"/>
                  </a:cubicBezTo>
                  <a:cubicBezTo>
                    <a:pt x="43" y="93"/>
                    <a:pt x="43" y="90"/>
                    <a:pt x="43" y="88"/>
                  </a:cubicBezTo>
                  <a:cubicBezTo>
                    <a:pt x="43" y="87"/>
                    <a:pt x="42" y="86"/>
                    <a:pt x="42" y="86"/>
                  </a:cubicBezTo>
                  <a:cubicBezTo>
                    <a:pt x="42" y="86"/>
                    <a:pt x="42" y="86"/>
                    <a:pt x="42" y="86"/>
                  </a:cubicBezTo>
                  <a:cubicBezTo>
                    <a:pt x="42" y="86"/>
                    <a:pt x="43" y="83"/>
                    <a:pt x="47" y="78"/>
                  </a:cubicBezTo>
                  <a:cubicBezTo>
                    <a:pt x="51" y="73"/>
                    <a:pt x="69" y="65"/>
                    <a:pt x="75" y="62"/>
                  </a:cubicBezTo>
                  <a:cubicBezTo>
                    <a:pt x="81" y="60"/>
                    <a:pt x="91" y="56"/>
                    <a:pt x="93" y="55"/>
                  </a:cubicBezTo>
                  <a:cubicBezTo>
                    <a:pt x="95" y="54"/>
                    <a:pt x="94" y="52"/>
                    <a:pt x="92" y="49"/>
                  </a:cubicBezTo>
                  <a:cubicBezTo>
                    <a:pt x="90" y="46"/>
                    <a:pt x="88" y="48"/>
                    <a:pt x="86" y="49"/>
                  </a:cubicBezTo>
                  <a:cubicBezTo>
                    <a:pt x="84" y="50"/>
                    <a:pt x="81" y="50"/>
                    <a:pt x="78" y="51"/>
                  </a:cubicBezTo>
                  <a:cubicBezTo>
                    <a:pt x="75" y="52"/>
                    <a:pt x="73" y="53"/>
                    <a:pt x="70" y="54"/>
                  </a:cubicBezTo>
                  <a:cubicBezTo>
                    <a:pt x="66" y="56"/>
                    <a:pt x="59" y="60"/>
                    <a:pt x="57" y="60"/>
                  </a:cubicBezTo>
                  <a:cubicBezTo>
                    <a:pt x="54" y="61"/>
                    <a:pt x="51" y="63"/>
                    <a:pt x="49" y="64"/>
                  </a:cubicBezTo>
                  <a:cubicBezTo>
                    <a:pt x="48" y="65"/>
                    <a:pt x="48" y="64"/>
                    <a:pt x="49" y="61"/>
                  </a:cubicBezTo>
                  <a:cubicBezTo>
                    <a:pt x="50" y="58"/>
                    <a:pt x="55" y="57"/>
                    <a:pt x="57" y="56"/>
                  </a:cubicBezTo>
                  <a:cubicBezTo>
                    <a:pt x="59" y="56"/>
                    <a:pt x="62" y="54"/>
                    <a:pt x="65" y="51"/>
                  </a:cubicBezTo>
                  <a:cubicBezTo>
                    <a:pt x="69" y="48"/>
                    <a:pt x="72" y="43"/>
                    <a:pt x="76" y="38"/>
                  </a:cubicBezTo>
                  <a:cubicBezTo>
                    <a:pt x="78" y="36"/>
                    <a:pt x="80" y="34"/>
                    <a:pt x="82" y="31"/>
                  </a:cubicBezTo>
                  <a:cubicBezTo>
                    <a:pt x="83" y="29"/>
                    <a:pt x="84" y="27"/>
                    <a:pt x="85" y="25"/>
                  </a:cubicBezTo>
                  <a:cubicBezTo>
                    <a:pt x="85" y="22"/>
                    <a:pt x="84" y="21"/>
                    <a:pt x="83" y="19"/>
                  </a:cubicBezTo>
                  <a:cubicBezTo>
                    <a:pt x="80" y="16"/>
                    <a:pt x="74" y="18"/>
                    <a:pt x="70" y="19"/>
                  </a:cubicBezTo>
                  <a:cubicBezTo>
                    <a:pt x="70" y="19"/>
                    <a:pt x="68" y="19"/>
                    <a:pt x="67" y="20"/>
                  </a:cubicBezTo>
                  <a:cubicBezTo>
                    <a:pt x="66" y="21"/>
                    <a:pt x="63" y="26"/>
                    <a:pt x="60" y="25"/>
                  </a:cubicBezTo>
                  <a:cubicBezTo>
                    <a:pt x="59" y="25"/>
                    <a:pt x="59" y="19"/>
                    <a:pt x="59" y="16"/>
                  </a:cubicBezTo>
                  <a:cubicBezTo>
                    <a:pt x="58" y="13"/>
                    <a:pt x="55" y="11"/>
                    <a:pt x="51" y="8"/>
                  </a:cubicBezTo>
                  <a:cubicBezTo>
                    <a:pt x="47" y="5"/>
                    <a:pt x="42" y="0"/>
                    <a:pt x="36" y="0"/>
                  </a:cubicBezTo>
                  <a:cubicBezTo>
                    <a:pt x="31" y="0"/>
                    <a:pt x="30" y="11"/>
                    <a:pt x="29" y="15"/>
                  </a:cubicBezTo>
                  <a:cubicBezTo>
                    <a:pt x="29" y="17"/>
                    <a:pt x="29" y="20"/>
                    <a:pt x="29" y="22"/>
                  </a:cubicBezTo>
                  <a:cubicBezTo>
                    <a:pt x="28" y="25"/>
                    <a:pt x="28" y="27"/>
                    <a:pt x="27" y="29"/>
                  </a:cubicBezTo>
                  <a:cubicBezTo>
                    <a:pt x="27" y="33"/>
                    <a:pt x="29" y="42"/>
                    <a:pt x="24" y="44"/>
                  </a:cubicBezTo>
                  <a:cubicBezTo>
                    <a:pt x="23" y="44"/>
                    <a:pt x="23" y="46"/>
                    <a:pt x="22" y="48"/>
                  </a:cubicBezTo>
                  <a:cubicBezTo>
                    <a:pt x="21" y="49"/>
                    <a:pt x="17" y="52"/>
                    <a:pt x="18" y="53"/>
                  </a:cubicBezTo>
                  <a:cubicBezTo>
                    <a:pt x="19" y="55"/>
                    <a:pt x="23" y="52"/>
                    <a:pt x="24" y="52"/>
                  </a:cubicBezTo>
                  <a:cubicBezTo>
                    <a:pt x="24" y="51"/>
                    <a:pt x="26" y="54"/>
                    <a:pt x="26" y="54"/>
                  </a:cubicBezTo>
                  <a:cubicBezTo>
                    <a:pt x="27" y="56"/>
                    <a:pt x="26" y="60"/>
                    <a:pt x="26" y="62"/>
                  </a:cubicBezTo>
                  <a:cubicBezTo>
                    <a:pt x="26" y="66"/>
                    <a:pt x="27" y="70"/>
                    <a:pt x="26" y="74"/>
                  </a:cubicBezTo>
                  <a:cubicBezTo>
                    <a:pt x="26" y="76"/>
                    <a:pt x="15" y="77"/>
                    <a:pt x="12" y="78"/>
                  </a:cubicBezTo>
                  <a:cubicBezTo>
                    <a:pt x="8" y="80"/>
                    <a:pt x="12" y="84"/>
                    <a:pt x="13" y="86"/>
                  </a:cubicBezTo>
                  <a:cubicBezTo>
                    <a:pt x="13" y="86"/>
                    <a:pt x="12" y="86"/>
                    <a:pt x="24" y="88"/>
                  </a:cubicBezTo>
                  <a:cubicBezTo>
                    <a:pt x="24" y="88"/>
                    <a:pt x="24" y="90"/>
                    <a:pt x="25" y="91"/>
                  </a:cubicBezTo>
                  <a:cubicBezTo>
                    <a:pt x="25" y="93"/>
                    <a:pt x="26" y="96"/>
                    <a:pt x="26" y="98"/>
                  </a:cubicBezTo>
                  <a:cubicBezTo>
                    <a:pt x="26" y="98"/>
                    <a:pt x="20" y="100"/>
                    <a:pt x="20" y="102"/>
                  </a:cubicBezTo>
                  <a:cubicBezTo>
                    <a:pt x="20" y="104"/>
                    <a:pt x="20" y="106"/>
                    <a:pt x="22" y="106"/>
                  </a:cubicBezTo>
                  <a:cubicBezTo>
                    <a:pt x="25" y="107"/>
                    <a:pt x="26" y="108"/>
                    <a:pt x="26" y="108"/>
                  </a:cubicBezTo>
                  <a:cubicBezTo>
                    <a:pt x="26" y="108"/>
                    <a:pt x="27" y="110"/>
                    <a:pt x="27" y="113"/>
                  </a:cubicBezTo>
                  <a:cubicBezTo>
                    <a:pt x="27" y="115"/>
                    <a:pt x="27" y="115"/>
                    <a:pt x="27" y="116"/>
                  </a:cubicBezTo>
                  <a:cubicBezTo>
                    <a:pt x="27" y="116"/>
                    <a:pt x="23" y="118"/>
                    <a:pt x="22" y="118"/>
                  </a:cubicBezTo>
                  <a:cubicBezTo>
                    <a:pt x="20" y="120"/>
                    <a:pt x="21" y="124"/>
                    <a:pt x="24" y="127"/>
                  </a:cubicBezTo>
                  <a:cubicBezTo>
                    <a:pt x="26" y="128"/>
                    <a:pt x="27" y="126"/>
                    <a:pt x="28" y="127"/>
                  </a:cubicBezTo>
                  <a:cubicBezTo>
                    <a:pt x="29" y="129"/>
                    <a:pt x="27" y="132"/>
                    <a:pt x="27" y="133"/>
                  </a:cubicBezTo>
                  <a:cubicBezTo>
                    <a:pt x="26" y="135"/>
                    <a:pt x="24" y="139"/>
                    <a:pt x="20" y="141"/>
                  </a:cubicBezTo>
                  <a:cubicBezTo>
                    <a:pt x="17" y="142"/>
                    <a:pt x="13" y="145"/>
                    <a:pt x="3" y="145"/>
                  </a:cubicBezTo>
                  <a:cubicBezTo>
                    <a:pt x="1" y="145"/>
                    <a:pt x="0" y="147"/>
                    <a:pt x="0" y="148"/>
                  </a:cubicBezTo>
                  <a:cubicBezTo>
                    <a:pt x="0" y="150"/>
                    <a:pt x="0" y="151"/>
                    <a:pt x="0" y="152"/>
                  </a:cubicBezTo>
                  <a:cubicBezTo>
                    <a:pt x="0" y="153"/>
                    <a:pt x="0" y="153"/>
                    <a:pt x="0" y="153"/>
                  </a:cubicBezTo>
                  <a:cubicBezTo>
                    <a:pt x="2" y="154"/>
                    <a:pt x="5" y="155"/>
                    <a:pt x="6" y="157"/>
                  </a:cubicBezTo>
                  <a:cubicBezTo>
                    <a:pt x="8" y="158"/>
                    <a:pt x="7" y="160"/>
                    <a:pt x="11" y="160"/>
                  </a:cubicBezTo>
                  <a:cubicBezTo>
                    <a:pt x="17" y="160"/>
                    <a:pt x="18" y="155"/>
                    <a:pt x="23" y="155"/>
                  </a:cubicBezTo>
                  <a:cubicBezTo>
                    <a:pt x="28" y="156"/>
                    <a:pt x="24" y="160"/>
                    <a:pt x="24" y="162"/>
                  </a:cubicBezTo>
                  <a:cubicBezTo>
                    <a:pt x="24" y="164"/>
                    <a:pt x="22" y="167"/>
                    <a:pt x="21" y="169"/>
                  </a:cubicBezTo>
                  <a:cubicBezTo>
                    <a:pt x="19" y="174"/>
                    <a:pt x="21" y="180"/>
                    <a:pt x="24" y="184"/>
                  </a:cubicBezTo>
                  <a:cubicBezTo>
                    <a:pt x="27" y="187"/>
                    <a:pt x="32" y="196"/>
                    <a:pt x="37" y="192"/>
                  </a:cubicBezTo>
                  <a:cubicBezTo>
                    <a:pt x="39" y="191"/>
                    <a:pt x="45" y="182"/>
                    <a:pt x="46" y="178"/>
                  </a:cubicBezTo>
                  <a:cubicBezTo>
                    <a:pt x="48" y="175"/>
                    <a:pt x="49" y="173"/>
                    <a:pt x="49" y="170"/>
                  </a:cubicBezTo>
                  <a:cubicBezTo>
                    <a:pt x="49" y="168"/>
                    <a:pt x="46" y="146"/>
                    <a:pt x="47" y="145"/>
                  </a:cubicBezTo>
                  <a:cubicBezTo>
                    <a:pt x="50" y="142"/>
                    <a:pt x="55" y="142"/>
                    <a:pt x="59" y="140"/>
                  </a:cubicBezTo>
                  <a:cubicBezTo>
                    <a:pt x="65" y="138"/>
                    <a:pt x="71" y="135"/>
                    <a:pt x="77" y="133"/>
                  </a:cubicBezTo>
                  <a:cubicBezTo>
                    <a:pt x="79" y="132"/>
                    <a:pt x="81" y="131"/>
                    <a:pt x="83" y="129"/>
                  </a:cubicBezTo>
                  <a:cubicBezTo>
                    <a:pt x="85" y="128"/>
                    <a:pt x="87" y="126"/>
                    <a:pt x="90" y="125"/>
                  </a:cubicBezTo>
                  <a:cubicBezTo>
                    <a:pt x="92" y="124"/>
                    <a:pt x="95" y="122"/>
                    <a:pt x="96" y="120"/>
                  </a:cubicBezTo>
                  <a:cubicBezTo>
                    <a:pt x="97" y="118"/>
                    <a:pt x="98" y="117"/>
                    <a:pt x="98" y="115"/>
                  </a:cubicBezTo>
                </a:path>
              </a:pathLst>
            </a:custGeom>
            <a:grpFill/>
            <a:ln>
              <a:noFill/>
            </a:ln>
          </p:spPr>
          <p:txBody>
            <a:bodyPr vert="horz" wrap="square" lIns="91440" tIns="45720" rIns="91440" bIns="45720" numCol="1" anchor="t" anchorCtr="0" compatLnSpc="1"/>
            <a:lstStyle/>
            <a:p>
              <a:endParaRPr lang="zh-CN" altLang="en-US"/>
            </a:p>
          </p:txBody>
        </p:sp>
        <p:sp>
          <p:nvSpPr>
            <p:cNvPr id="17" name="Freeform 10"/>
            <p:cNvSpPr>
              <a:spLocks noEditPoints="1"/>
            </p:cNvSpPr>
            <p:nvPr/>
          </p:nvSpPr>
          <p:spPr bwMode="auto">
            <a:xfrm>
              <a:off x="4725988" y="4521200"/>
              <a:ext cx="373063" cy="1268412"/>
            </a:xfrm>
            <a:custGeom>
              <a:avLst/>
              <a:gdLst>
                <a:gd name="T0" fmla="*/ 25 w 46"/>
                <a:gd name="T1" fmla="*/ 89 h 157"/>
                <a:gd name="T2" fmla="*/ 19 w 46"/>
                <a:gd name="T3" fmla="*/ 110 h 157"/>
                <a:gd name="T4" fmla="*/ 18 w 46"/>
                <a:gd name="T5" fmla="*/ 110 h 157"/>
                <a:gd name="T6" fmla="*/ 20 w 46"/>
                <a:gd name="T7" fmla="*/ 98 h 157"/>
                <a:gd name="T8" fmla="*/ 26 w 46"/>
                <a:gd name="T9" fmla="*/ 85 h 157"/>
                <a:gd name="T10" fmla="*/ 25 w 46"/>
                <a:gd name="T11" fmla="*/ 89 h 157"/>
                <a:gd name="T12" fmla="*/ 44 w 46"/>
                <a:gd name="T13" fmla="*/ 65 h 157"/>
                <a:gd name="T14" fmla="*/ 44 w 46"/>
                <a:gd name="T15" fmla="*/ 65 h 157"/>
                <a:gd name="T16" fmla="*/ 43 w 46"/>
                <a:gd name="T17" fmla="*/ 64 h 157"/>
                <a:gd name="T18" fmla="*/ 38 w 46"/>
                <a:gd name="T19" fmla="*/ 61 h 157"/>
                <a:gd name="T20" fmla="*/ 32 w 46"/>
                <a:gd name="T21" fmla="*/ 57 h 157"/>
                <a:gd name="T22" fmla="*/ 26 w 46"/>
                <a:gd name="T23" fmla="*/ 54 h 157"/>
                <a:gd name="T24" fmla="*/ 19 w 46"/>
                <a:gd name="T25" fmla="*/ 52 h 157"/>
                <a:gd name="T26" fmla="*/ 18 w 46"/>
                <a:gd name="T27" fmla="*/ 44 h 157"/>
                <a:gd name="T28" fmla="*/ 20 w 46"/>
                <a:gd name="T29" fmla="*/ 38 h 157"/>
                <a:gd name="T30" fmla="*/ 31 w 46"/>
                <a:gd name="T31" fmla="*/ 28 h 157"/>
                <a:gd name="T32" fmla="*/ 39 w 46"/>
                <a:gd name="T33" fmla="*/ 24 h 157"/>
                <a:gd name="T34" fmla="*/ 27 w 46"/>
                <a:gd name="T35" fmla="*/ 8 h 157"/>
                <a:gd name="T36" fmla="*/ 21 w 46"/>
                <a:gd name="T37" fmla="*/ 5 h 157"/>
                <a:gd name="T38" fmla="*/ 11 w 46"/>
                <a:gd name="T39" fmla="*/ 2 h 157"/>
                <a:gd name="T40" fmla="*/ 2 w 46"/>
                <a:gd name="T41" fmla="*/ 2 h 157"/>
                <a:gd name="T42" fmla="*/ 7 w 46"/>
                <a:gd name="T43" fmla="*/ 10 h 157"/>
                <a:gd name="T44" fmla="*/ 11 w 46"/>
                <a:gd name="T45" fmla="*/ 16 h 157"/>
                <a:gd name="T46" fmla="*/ 14 w 46"/>
                <a:gd name="T47" fmla="*/ 23 h 157"/>
                <a:gd name="T48" fmla="*/ 18 w 46"/>
                <a:gd name="T49" fmla="*/ 31 h 157"/>
                <a:gd name="T50" fmla="*/ 14 w 46"/>
                <a:gd name="T51" fmla="*/ 45 h 157"/>
                <a:gd name="T52" fmla="*/ 11 w 46"/>
                <a:gd name="T53" fmla="*/ 49 h 157"/>
                <a:gd name="T54" fmla="*/ 12 w 46"/>
                <a:gd name="T55" fmla="*/ 65 h 157"/>
                <a:gd name="T56" fmla="*/ 17 w 46"/>
                <a:gd name="T57" fmla="*/ 82 h 157"/>
                <a:gd name="T58" fmla="*/ 15 w 46"/>
                <a:gd name="T59" fmla="*/ 99 h 157"/>
                <a:gd name="T60" fmla="*/ 11 w 46"/>
                <a:gd name="T61" fmla="*/ 117 h 157"/>
                <a:gd name="T62" fmla="*/ 8 w 46"/>
                <a:gd name="T63" fmla="*/ 129 h 157"/>
                <a:gd name="T64" fmla="*/ 5 w 46"/>
                <a:gd name="T65" fmla="*/ 136 h 157"/>
                <a:gd name="T66" fmla="*/ 7 w 46"/>
                <a:gd name="T67" fmla="*/ 143 h 157"/>
                <a:gd name="T68" fmla="*/ 14 w 46"/>
                <a:gd name="T69" fmla="*/ 155 h 157"/>
                <a:gd name="T70" fmla="*/ 22 w 46"/>
                <a:gd name="T71" fmla="*/ 144 h 157"/>
                <a:gd name="T72" fmla="*/ 27 w 46"/>
                <a:gd name="T73" fmla="*/ 127 h 157"/>
                <a:gd name="T74" fmla="*/ 29 w 46"/>
                <a:gd name="T75" fmla="*/ 119 h 157"/>
                <a:gd name="T76" fmla="*/ 29 w 46"/>
                <a:gd name="T77" fmla="*/ 108 h 157"/>
                <a:gd name="T78" fmla="*/ 29 w 46"/>
                <a:gd name="T79" fmla="*/ 90 h 157"/>
                <a:gd name="T80" fmla="*/ 30 w 46"/>
                <a:gd name="T81" fmla="*/ 80 h 157"/>
                <a:gd name="T82" fmla="*/ 36 w 46"/>
                <a:gd name="T83" fmla="*/ 73 h 157"/>
                <a:gd name="T84" fmla="*/ 45 w 46"/>
                <a:gd name="T85" fmla="*/ 71 h 157"/>
                <a:gd name="T86" fmla="*/ 45 w 46"/>
                <a:gd name="T87" fmla="*/ 70 h 157"/>
                <a:gd name="T88" fmla="*/ 44 w 46"/>
                <a:gd name="T89" fmla="*/ 69 h 157"/>
                <a:gd name="T90" fmla="*/ 45 w 46"/>
                <a:gd name="T91" fmla="*/ 67 h 157"/>
                <a:gd name="T92" fmla="*/ 45 w 46"/>
                <a:gd name="T93" fmla="*/ 66 h 157"/>
                <a:gd name="T94" fmla="*/ 44 w 46"/>
                <a:gd name="T95" fmla="*/ 6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6" h="157">
                  <a:moveTo>
                    <a:pt x="25" y="89"/>
                  </a:moveTo>
                  <a:cubicBezTo>
                    <a:pt x="25" y="90"/>
                    <a:pt x="21" y="108"/>
                    <a:pt x="19" y="110"/>
                  </a:cubicBezTo>
                  <a:cubicBezTo>
                    <a:pt x="18" y="111"/>
                    <a:pt x="18" y="111"/>
                    <a:pt x="18" y="110"/>
                  </a:cubicBezTo>
                  <a:cubicBezTo>
                    <a:pt x="18" y="108"/>
                    <a:pt x="19" y="105"/>
                    <a:pt x="20" y="98"/>
                  </a:cubicBezTo>
                  <a:cubicBezTo>
                    <a:pt x="21" y="91"/>
                    <a:pt x="26" y="85"/>
                    <a:pt x="26" y="85"/>
                  </a:cubicBezTo>
                  <a:cubicBezTo>
                    <a:pt x="26" y="87"/>
                    <a:pt x="25" y="87"/>
                    <a:pt x="25" y="89"/>
                  </a:cubicBezTo>
                  <a:moveTo>
                    <a:pt x="44" y="65"/>
                  </a:moveTo>
                  <a:cubicBezTo>
                    <a:pt x="44" y="65"/>
                    <a:pt x="44" y="65"/>
                    <a:pt x="44" y="65"/>
                  </a:cubicBezTo>
                  <a:cubicBezTo>
                    <a:pt x="43" y="64"/>
                    <a:pt x="43" y="64"/>
                    <a:pt x="43" y="64"/>
                  </a:cubicBezTo>
                  <a:cubicBezTo>
                    <a:pt x="43" y="63"/>
                    <a:pt x="38" y="63"/>
                    <a:pt x="38" y="61"/>
                  </a:cubicBezTo>
                  <a:cubicBezTo>
                    <a:pt x="37" y="58"/>
                    <a:pt x="34" y="57"/>
                    <a:pt x="32" y="57"/>
                  </a:cubicBezTo>
                  <a:cubicBezTo>
                    <a:pt x="30" y="57"/>
                    <a:pt x="27" y="55"/>
                    <a:pt x="26" y="54"/>
                  </a:cubicBezTo>
                  <a:cubicBezTo>
                    <a:pt x="24" y="54"/>
                    <a:pt x="21" y="53"/>
                    <a:pt x="19" y="52"/>
                  </a:cubicBezTo>
                  <a:cubicBezTo>
                    <a:pt x="17" y="50"/>
                    <a:pt x="18" y="45"/>
                    <a:pt x="18" y="44"/>
                  </a:cubicBezTo>
                  <a:cubicBezTo>
                    <a:pt x="17" y="42"/>
                    <a:pt x="19" y="39"/>
                    <a:pt x="20" y="38"/>
                  </a:cubicBezTo>
                  <a:cubicBezTo>
                    <a:pt x="22" y="34"/>
                    <a:pt x="26" y="29"/>
                    <a:pt x="31" y="28"/>
                  </a:cubicBezTo>
                  <a:cubicBezTo>
                    <a:pt x="34" y="28"/>
                    <a:pt x="37" y="28"/>
                    <a:pt x="39" y="24"/>
                  </a:cubicBezTo>
                  <a:cubicBezTo>
                    <a:pt x="43" y="16"/>
                    <a:pt x="34" y="10"/>
                    <a:pt x="27" y="8"/>
                  </a:cubicBezTo>
                  <a:cubicBezTo>
                    <a:pt x="24" y="7"/>
                    <a:pt x="22" y="6"/>
                    <a:pt x="21" y="5"/>
                  </a:cubicBezTo>
                  <a:cubicBezTo>
                    <a:pt x="19" y="5"/>
                    <a:pt x="13" y="3"/>
                    <a:pt x="11" y="2"/>
                  </a:cubicBezTo>
                  <a:cubicBezTo>
                    <a:pt x="8" y="1"/>
                    <a:pt x="4" y="0"/>
                    <a:pt x="2" y="2"/>
                  </a:cubicBezTo>
                  <a:cubicBezTo>
                    <a:pt x="0" y="3"/>
                    <a:pt x="3" y="5"/>
                    <a:pt x="7" y="10"/>
                  </a:cubicBezTo>
                  <a:cubicBezTo>
                    <a:pt x="9" y="11"/>
                    <a:pt x="11" y="14"/>
                    <a:pt x="11" y="16"/>
                  </a:cubicBezTo>
                  <a:cubicBezTo>
                    <a:pt x="12" y="19"/>
                    <a:pt x="12" y="21"/>
                    <a:pt x="14" y="23"/>
                  </a:cubicBezTo>
                  <a:cubicBezTo>
                    <a:pt x="16" y="25"/>
                    <a:pt x="18" y="27"/>
                    <a:pt x="18" y="31"/>
                  </a:cubicBezTo>
                  <a:cubicBezTo>
                    <a:pt x="18" y="35"/>
                    <a:pt x="15" y="43"/>
                    <a:pt x="14" y="45"/>
                  </a:cubicBezTo>
                  <a:cubicBezTo>
                    <a:pt x="14" y="46"/>
                    <a:pt x="12" y="47"/>
                    <a:pt x="11" y="49"/>
                  </a:cubicBezTo>
                  <a:cubicBezTo>
                    <a:pt x="8" y="55"/>
                    <a:pt x="9" y="60"/>
                    <a:pt x="12" y="65"/>
                  </a:cubicBezTo>
                  <a:cubicBezTo>
                    <a:pt x="15" y="70"/>
                    <a:pt x="17" y="78"/>
                    <a:pt x="17" y="82"/>
                  </a:cubicBezTo>
                  <a:cubicBezTo>
                    <a:pt x="18" y="86"/>
                    <a:pt x="16" y="96"/>
                    <a:pt x="15" y="99"/>
                  </a:cubicBezTo>
                  <a:cubicBezTo>
                    <a:pt x="15" y="102"/>
                    <a:pt x="13" y="107"/>
                    <a:pt x="11" y="117"/>
                  </a:cubicBezTo>
                  <a:cubicBezTo>
                    <a:pt x="10" y="127"/>
                    <a:pt x="9" y="129"/>
                    <a:pt x="8" y="129"/>
                  </a:cubicBezTo>
                  <a:cubicBezTo>
                    <a:pt x="7" y="129"/>
                    <a:pt x="6" y="134"/>
                    <a:pt x="5" y="136"/>
                  </a:cubicBezTo>
                  <a:cubicBezTo>
                    <a:pt x="5" y="138"/>
                    <a:pt x="6" y="141"/>
                    <a:pt x="7" y="143"/>
                  </a:cubicBezTo>
                  <a:cubicBezTo>
                    <a:pt x="7" y="147"/>
                    <a:pt x="7" y="157"/>
                    <a:pt x="14" y="155"/>
                  </a:cubicBezTo>
                  <a:cubicBezTo>
                    <a:pt x="20" y="153"/>
                    <a:pt x="20" y="151"/>
                    <a:pt x="22" y="144"/>
                  </a:cubicBezTo>
                  <a:cubicBezTo>
                    <a:pt x="23" y="137"/>
                    <a:pt x="26" y="134"/>
                    <a:pt x="27" y="127"/>
                  </a:cubicBezTo>
                  <a:cubicBezTo>
                    <a:pt x="28" y="121"/>
                    <a:pt x="29" y="121"/>
                    <a:pt x="29" y="119"/>
                  </a:cubicBezTo>
                  <a:cubicBezTo>
                    <a:pt x="29" y="117"/>
                    <a:pt x="29" y="114"/>
                    <a:pt x="29" y="108"/>
                  </a:cubicBezTo>
                  <a:cubicBezTo>
                    <a:pt x="29" y="103"/>
                    <a:pt x="29" y="94"/>
                    <a:pt x="29" y="90"/>
                  </a:cubicBezTo>
                  <a:cubicBezTo>
                    <a:pt x="29" y="87"/>
                    <a:pt x="29" y="84"/>
                    <a:pt x="30" y="80"/>
                  </a:cubicBezTo>
                  <a:cubicBezTo>
                    <a:pt x="30" y="76"/>
                    <a:pt x="33" y="74"/>
                    <a:pt x="36" y="73"/>
                  </a:cubicBezTo>
                  <a:cubicBezTo>
                    <a:pt x="37" y="72"/>
                    <a:pt x="44" y="71"/>
                    <a:pt x="45" y="71"/>
                  </a:cubicBezTo>
                  <a:cubicBezTo>
                    <a:pt x="46" y="71"/>
                    <a:pt x="45" y="70"/>
                    <a:pt x="45" y="70"/>
                  </a:cubicBezTo>
                  <a:cubicBezTo>
                    <a:pt x="44" y="69"/>
                    <a:pt x="44" y="69"/>
                    <a:pt x="44" y="69"/>
                  </a:cubicBezTo>
                  <a:cubicBezTo>
                    <a:pt x="44" y="68"/>
                    <a:pt x="45" y="67"/>
                    <a:pt x="45" y="67"/>
                  </a:cubicBezTo>
                  <a:cubicBezTo>
                    <a:pt x="45" y="66"/>
                    <a:pt x="45" y="66"/>
                    <a:pt x="45" y="66"/>
                  </a:cubicBezTo>
                  <a:cubicBezTo>
                    <a:pt x="44" y="66"/>
                    <a:pt x="44" y="65"/>
                    <a:pt x="44" y="65"/>
                  </a:cubicBezTo>
                </a:path>
              </a:pathLst>
            </a:custGeom>
            <a:grpFill/>
            <a:ln>
              <a:noFill/>
            </a:ln>
          </p:spPr>
          <p:txBody>
            <a:bodyPr vert="horz" wrap="square" lIns="91440" tIns="45720" rIns="91440" bIns="45720" numCol="1" anchor="t" anchorCtr="0" compatLnSpc="1"/>
            <a:lstStyle/>
            <a:p>
              <a:endParaRPr lang="zh-CN" altLang="en-US"/>
            </a:p>
          </p:txBody>
        </p:sp>
      </p:grpSp>
      <p:sp>
        <p:nvSpPr>
          <p:cNvPr id="2" name="文本框 1">
            <a:extLst>
              <a:ext uri="{FF2B5EF4-FFF2-40B4-BE49-F238E27FC236}">
                <a16:creationId xmlns:a16="http://schemas.microsoft.com/office/drawing/2014/main" id="{24ECCE41-6E8E-4A88-A4E2-0BBC1810B09C}"/>
              </a:ext>
            </a:extLst>
          </p:cNvPr>
          <p:cNvSpPr txBox="1"/>
          <p:nvPr/>
        </p:nvSpPr>
        <p:spPr>
          <a:xfrm>
            <a:off x="2695700" y="3230096"/>
            <a:ext cx="6804561" cy="1569660"/>
          </a:xfrm>
          <a:prstGeom prst="rect">
            <a:avLst/>
          </a:prstGeom>
          <a:noFill/>
        </p:spPr>
        <p:txBody>
          <a:bodyPr wrap="square" rtlCol="0">
            <a:spAutoFit/>
          </a:bodyPr>
          <a:lstStyle/>
          <a:p>
            <a:pPr algn="ctr"/>
            <a:r>
              <a:rPr lang="zh-CN" altLang="en-US" sz="4800" dirty="0">
                <a:latin typeface="微软雅黑" panose="020B0503020204020204" pitchFamily="34" charset="-122"/>
                <a:ea typeface="微软雅黑" panose="020B0503020204020204" pitchFamily="34" charset="-122"/>
              </a:rPr>
              <a:t>计算机组成原理</a:t>
            </a:r>
            <a:r>
              <a:rPr lang="en-US" altLang="zh-CN" sz="4800" dirty="0">
                <a:latin typeface="微软雅黑" panose="020B0503020204020204" pitchFamily="34" charset="-122"/>
                <a:ea typeface="微软雅黑" panose="020B0503020204020204" pitchFamily="34" charset="-122"/>
              </a:rPr>
              <a:t>II</a:t>
            </a:r>
          </a:p>
          <a:p>
            <a:pPr algn="ctr"/>
            <a:r>
              <a:rPr lang="zh-CN" altLang="en-US" sz="4800" dirty="0">
                <a:latin typeface="微软雅黑" panose="020B0503020204020204" pitchFamily="34" charset="-122"/>
                <a:ea typeface="微软雅黑" panose="020B0503020204020204" pitchFamily="34" charset="-122"/>
              </a:rPr>
              <a:t>（计算机系统基础）</a:t>
            </a:r>
          </a:p>
        </p:txBody>
      </p:sp>
      <p:sp>
        <p:nvSpPr>
          <p:cNvPr id="3" name="文本框 2">
            <a:extLst>
              <a:ext uri="{FF2B5EF4-FFF2-40B4-BE49-F238E27FC236}">
                <a16:creationId xmlns:a16="http://schemas.microsoft.com/office/drawing/2014/main" id="{5EC37079-8A2F-4B67-8598-9C8F6F974D60}"/>
              </a:ext>
            </a:extLst>
          </p:cNvPr>
          <p:cNvSpPr txBox="1"/>
          <p:nvPr/>
        </p:nvSpPr>
        <p:spPr>
          <a:xfrm>
            <a:off x="3237744" y="2161750"/>
            <a:ext cx="5694745" cy="707886"/>
          </a:xfrm>
          <a:prstGeom prst="rect">
            <a:avLst/>
          </a:prstGeom>
          <a:noFill/>
        </p:spPr>
        <p:txBody>
          <a:bodyPr wrap="square" rtlCol="0">
            <a:spAutoFit/>
          </a:bodyPr>
          <a:lstStyle/>
          <a:p>
            <a:pPr algn="ctr"/>
            <a:r>
              <a:rPr lang="zh-CN" altLang="en-US" sz="4000" dirty="0">
                <a:latin typeface="华文行楷" panose="02010800040101010101" pitchFamily="2" charset="-122"/>
                <a:ea typeface="华文行楷" panose="02010800040101010101" pitchFamily="2" charset="-122"/>
              </a:rPr>
              <a:t>智能与计算学部</a:t>
            </a:r>
          </a:p>
        </p:txBody>
      </p:sp>
    </p:spTree>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194087" cy="762623"/>
            <a:chOff x="837121" y="278221"/>
            <a:chExt cx="3194087" cy="762622"/>
          </a:xfrm>
        </p:grpSpPr>
        <p:sp>
          <p:nvSpPr>
            <p:cNvPr id="42" name="矩形 41"/>
            <p:cNvSpPr/>
            <p:nvPr/>
          </p:nvSpPr>
          <p:spPr>
            <a:xfrm>
              <a:off x="837121" y="733066"/>
              <a:ext cx="3103682"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is this course about</a:t>
              </a:r>
            </a:p>
          </p:txBody>
        </p:sp>
        <p:sp>
          <p:nvSpPr>
            <p:cNvPr id="43" name="矩形 42"/>
            <p:cNvSpPr/>
            <p:nvPr/>
          </p:nvSpPr>
          <p:spPr>
            <a:xfrm>
              <a:off x="1197484" y="278221"/>
              <a:ext cx="2833724"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这门课学什么？</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58" name="矩形 57">
            <a:extLst>
              <a:ext uri="{FF2B5EF4-FFF2-40B4-BE49-F238E27FC236}">
                <a16:creationId xmlns:a16="http://schemas.microsoft.com/office/drawing/2014/main" id="{73CDA3F2-FB37-4B94-B047-5D9270D99889}"/>
              </a:ext>
            </a:extLst>
          </p:cNvPr>
          <p:cNvSpPr/>
          <p:nvPr/>
        </p:nvSpPr>
        <p:spPr>
          <a:xfrm>
            <a:off x="993492" y="1730412"/>
            <a:ext cx="10224635" cy="2246769"/>
          </a:xfrm>
          <a:prstGeom prst="rect">
            <a:avLst/>
          </a:prstGeom>
          <a:ln>
            <a:solidFill>
              <a:schemeClr val="accent1"/>
            </a:solidFill>
          </a:ln>
        </p:spPr>
        <p:txBody>
          <a:bodyPr wrap="square" lIns="72000" rIns="72000">
            <a:spAutoFit/>
          </a:bodyPr>
          <a:lstStyle/>
          <a:p>
            <a:pPr algn="just">
              <a:lnSpc>
                <a:spcPts val="2400"/>
              </a:lnSpc>
            </a:pPr>
            <a:r>
              <a:rPr lang="zh-CN" altLang="en-US" sz="2000" b="1" dirty="0">
                <a:solidFill>
                  <a:srgbClr val="333333"/>
                </a:solidFill>
                <a:latin typeface="微软雅黑" panose="020B0503020204020204" pitchFamily="34" charset="-122"/>
                <a:ea typeface="微软雅黑" panose="020B0503020204020204" pitchFamily="34" charset="-122"/>
                <a:cs typeface="+mn-ea"/>
                <a:sym typeface="+mn-lt"/>
              </a:rPr>
              <a:t>平时作业：</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15%</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（按时提交，迟交一天扣除</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10</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分）</a:t>
            </a:r>
            <a:endParaRPr lang="en-US" altLang="zh-CN" sz="2000" dirty="0">
              <a:solidFill>
                <a:srgbClr val="333333"/>
              </a:solidFill>
              <a:latin typeface="微软雅黑" panose="020B0503020204020204" pitchFamily="34" charset="-122"/>
              <a:ea typeface="微软雅黑" panose="020B0503020204020204" pitchFamily="34" charset="-122"/>
              <a:cs typeface="+mn-ea"/>
              <a:sym typeface="+mn-lt"/>
            </a:endParaRPr>
          </a:p>
          <a:p>
            <a:pPr algn="just">
              <a:lnSpc>
                <a:spcPts val="2400"/>
              </a:lnSpc>
            </a:pPr>
            <a:endParaRPr lang="en-US" altLang="zh-CN" sz="2000" dirty="0">
              <a:solidFill>
                <a:srgbClr val="333333"/>
              </a:solidFill>
              <a:latin typeface="微软雅黑" panose="020B0503020204020204" pitchFamily="34" charset="-122"/>
              <a:ea typeface="微软雅黑" panose="020B0503020204020204" pitchFamily="34" charset="-122"/>
              <a:cs typeface="+mn-ea"/>
              <a:sym typeface="+mn-lt"/>
            </a:endParaRPr>
          </a:p>
          <a:p>
            <a:pPr algn="just">
              <a:lnSpc>
                <a:spcPts val="2400"/>
              </a:lnSpc>
            </a:pPr>
            <a:r>
              <a:rPr lang="zh-CN" altLang="en-US" sz="2000" b="1" dirty="0">
                <a:solidFill>
                  <a:srgbClr val="333333"/>
                </a:solidFill>
                <a:latin typeface="微软雅黑" panose="020B0503020204020204" pitchFamily="34" charset="-122"/>
                <a:ea typeface="微软雅黑" panose="020B0503020204020204" pitchFamily="34" charset="-122"/>
                <a:cs typeface="+mn-ea"/>
                <a:sym typeface="+mn-lt"/>
              </a:rPr>
              <a:t>实验成绩：</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30%</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（共</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4</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次实验）</a:t>
            </a:r>
            <a:endParaRPr lang="en-US" altLang="zh-CN" sz="2000" dirty="0">
              <a:solidFill>
                <a:srgbClr val="333333"/>
              </a:solidFill>
              <a:latin typeface="微软雅黑" panose="020B0503020204020204" pitchFamily="34" charset="-122"/>
              <a:ea typeface="微软雅黑" panose="020B0503020204020204" pitchFamily="34" charset="-122"/>
              <a:cs typeface="+mn-ea"/>
              <a:sym typeface="+mn-lt"/>
            </a:endParaRPr>
          </a:p>
          <a:p>
            <a:pPr algn="just">
              <a:lnSpc>
                <a:spcPts val="2400"/>
              </a:lnSpc>
            </a:pPr>
            <a:endParaRPr lang="en-US" altLang="zh-CN" sz="2000" dirty="0">
              <a:solidFill>
                <a:srgbClr val="333333"/>
              </a:solidFill>
              <a:latin typeface="微软雅黑" panose="020B0503020204020204" pitchFamily="34" charset="-122"/>
              <a:ea typeface="微软雅黑" panose="020B0503020204020204" pitchFamily="34" charset="-122"/>
              <a:cs typeface="+mn-ea"/>
              <a:sym typeface="+mn-lt"/>
            </a:endParaRPr>
          </a:p>
          <a:p>
            <a:pPr algn="just">
              <a:lnSpc>
                <a:spcPts val="2400"/>
              </a:lnSpc>
            </a:pPr>
            <a:r>
              <a:rPr lang="zh-CN" altLang="en-US" sz="2000" b="1" dirty="0">
                <a:solidFill>
                  <a:srgbClr val="333333"/>
                </a:solidFill>
                <a:latin typeface="微软雅黑" panose="020B0503020204020204" pitchFamily="34" charset="-122"/>
                <a:ea typeface="微软雅黑" panose="020B0503020204020204" pitchFamily="34" charset="-122"/>
                <a:cs typeface="+mn-ea"/>
                <a:sym typeface="+mn-lt"/>
              </a:rPr>
              <a:t>结课考试：</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55%</a:t>
            </a:r>
          </a:p>
          <a:p>
            <a:pPr algn="just">
              <a:lnSpc>
                <a:spcPts val="2400"/>
              </a:lnSpc>
            </a:pPr>
            <a:endParaRPr lang="en-US" altLang="zh-CN" sz="2000" dirty="0">
              <a:solidFill>
                <a:srgbClr val="333333"/>
              </a:solidFill>
              <a:latin typeface="微软雅黑" panose="020B0503020204020204" pitchFamily="34" charset="-122"/>
              <a:ea typeface="微软雅黑" panose="020B0503020204020204" pitchFamily="34" charset="-122"/>
              <a:cs typeface="+mn-ea"/>
              <a:sym typeface="+mn-lt"/>
            </a:endParaRPr>
          </a:p>
          <a:p>
            <a:pPr algn="just">
              <a:lnSpc>
                <a:spcPts val="2400"/>
              </a:lnSpc>
            </a:pPr>
            <a:r>
              <a:rPr lang="zh-CN" altLang="en-US" sz="2000" b="1" dirty="0">
                <a:solidFill>
                  <a:srgbClr val="FF0000"/>
                </a:solidFill>
                <a:latin typeface="微软雅黑" panose="020B0503020204020204" pitchFamily="34" charset="-122"/>
                <a:ea typeface="微软雅黑" panose="020B0503020204020204" pitchFamily="34" charset="-122"/>
                <a:cs typeface="+mn-ea"/>
                <a:sym typeface="+mn-lt"/>
              </a:rPr>
              <a:t>作业和实验报告的发布和提交均在智慧树平台</a:t>
            </a:r>
            <a:endParaRPr lang="en-US" altLang="zh-CN" sz="2000" b="1" dirty="0">
              <a:solidFill>
                <a:srgbClr val="FF0000"/>
              </a:solidFill>
              <a:latin typeface="微软雅黑" panose="020B0503020204020204" pitchFamily="34" charset="-122"/>
              <a:ea typeface="微软雅黑" panose="020B0503020204020204" pitchFamily="34" charset="-122"/>
              <a:cs typeface="+mn-ea"/>
              <a:sym typeface="+mn-lt"/>
            </a:endParaRPr>
          </a:p>
        </p:txBody>
      </p:sp>
      <p:sp>
        <p:nvSpPr>
          <p:cNvPr id="59" name="矩形 58">
            <a:extLst>
              <a:ext uri="{FF2B5EF4-FFF2-40B4-BE49-F238E27FC236}">
                <a16:creationId xmlns:a16="http://schemas.microsoft.com/office/drawing/2014/main" id="{CC7BC626-A673-417C-8A98-9E4DAEFDDDB5}"/>
              </a:ext>
            </a:extLst>
          </p:cNvPr>
          <p:cNvSpPr/>
          <p:nvPr/>
        </p:nvSpPr>
        <p:spPr>
          <a:xfrm>
            <a:off x="993492" y="1271670"/>
            <a:ext cx="10224636" cy="461665"/>
          </a:xfrm>
          <a:prstGeom prst="rect">
            <a:avLst/>
          </a:prstGeom>
          <a:solidFill>
            <a:srgbClr val="056BB4"/>
          </a:solidFill>
        </p:spPr>
        <p:txBody>
          <a:bodyPr wrap="square">
            <a:spAutoFit/>
          </a:bodyPr>
          <a:lstStyle/>
          <a:p>
            <a:pPr algn="ctr"/>
            <a:r>
              <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rPr>
              <a:t>考核与评分标准</a:t>
            </a:r>
          </a:p>
        </p:txBody>
      </p:sp>
    </p:spTree>
    <p:extLst>
      <p:ext uri="{BB962C8B-B14F-4D97-AF65-F5344CB8AC3E}">
        <p14:creationId xmlns:p14="http://schemas.microsoft.com/office/powerpoint/2010/main" val="1484504333"/>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908366" y="278225"/>
            <a:ext cx="1347944" cy="830997"/>
            <a:chOff x="908364" y="278221"/>
            <a:chExt cx="1347944" cy="830996"/>
          </a:xfrm>
        </p:grpSpPr>
        <p:sp>
          <p:nvSpPr>
            <p:cNvPr id="42" name="矩形 41"/>
            <p:cNvSpPr/>
            <p:nvPr/>
          </p:nvSpPr>
          <p:spPr>
            <a:xfrm>
              <a:off x="908364" y="801440"/>
              <a:ext cx="1347944"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Topic</a:t>
              </a:r>
            </a:p>
          </p:txBody>
        </p:sp>
        <p:sp>
          <p:nvSpPr>
            <p:cNvPr id="43" name="矩形 42"/>
            <p:cNvSpPr/>
            <p:nvPr/>
          </p:nvSpPr>
          <p:spPr>
            <a:xfrm>
              <a:off x="1197484" y="278221"/>
              <a:ext cx="941540"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主题</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pic>
        <p:nvPicPr>
          <p:cNvPr id="7" name="Picture 1">
            <a:extLst>
              <a:ext uri="{FF2B5EF4-FFF2-40B4-BE49-F238E27FC236}">
                <a16:creationId xmlns:a16="http://schemas.microsoft.com/office/drawing/2014/main" id="{6F14AD36-D470-4712-9CD7-3B2B67B7F0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34619" y="1289713"/>
            <a:ext cx="1743168" cy="4754563"/>
          </a:xfrm>
          <a:prstGeom prst="rect">
            <a:avLst/>
          </a:prstGeom>
        </p:spPr>
      </p:pic>
      <p:sp>
        <p:nvSpPr>
          <p:cNvPr id="2" name="文本框 1">
            <a:extLst>
              <a:ext uri="{FF2B5EF4-FFF2-40B4-BE49-F238E27FC236}">
                <a16:creationId xmlns:a16="http://schemas.microsoft.com/office/drawing/2014/main" id="{2E63137F-1545-4A23-8985-F45AD0E643AA}"/>
              </a:ext>
            </a:extLst>
          </p:cNvPr>
          <p:cNvSpPr txBox="1"/>
          <p:nvPr/>
        </p:nvSpPr>
        <p:spPr>
          <a:xfrm>
            <a:off x="670861" y="1289713"/>
            <a:ext cx="8941157" cy="3093732"/>
          </a:xfrm>
          <a:prstGeom prst="rect">
            <a:avLst/>
          </a:prstGeom>
        </p:spPr>
        <p:txBody>
          <a:bodyPr wrap="square" rtlCol="0">
            <a:spAutoFit/>
          </a:bodyPr>
          <a:lstStyle/>
          <a:p>
            <a:pPr marL="457200" indent="-457200">
              <a:lnSpc>
                <a:spcPts val="8200"/>
              </a:lnSpc>
              <a:buClr>
                <a:srgbClr val="0055D2"/>
              </a:buClr>
              <a:buFont typeface="Wingdings" panose="05000000000000000000" pitchFamily="2" charset="2"/>
              <a:buChar char="p"/>
            </a:pPr>
            <a:r>
              <a:rPr lang="zh-CN" altLang="en-US" sz="3200" dirty="0">
                <a:solidFill>
                  <a:schemeClr val="bg1">
                    <a:lumMod val="65000"/>
                  </a:schemeClr>
                </a:solidFill>
              </a:rPr>
              <a:t>这门课学什么？</a:t>
            </a:r>
            <a:r>
              <a:rPr lang="en-US" altLang="zh-CN" sz="3200" dirty="0">
                <a:solidFill>
                  <a:schemeClr val="bg1">
                    <a:lumMod val="65000"/>
                  </a:schemeClr>
                </a:solidFill>
              </a:rPr>
              <a:t>—— What</a:t>
            </a:r>
          </a:p>
          <a:p>
            <a:pPr marL="457200" indent="-457200">
              <a:lnSpc>
                <a:spcPts val="8200"/>
              </a:lnSpc>
              <a:buClr>
                <a:srgbClr val="0055D2"/>
              </a:buClr>
              <a:buFont typeface="Wingdings" panose="05000000000000000000" pitchFamily="2" charset="2"/>
              <a:buChar char="p"/>
            </a:pPr>
            <a:r>
              <a:rPr lang="zh-CN" altLang="en-US" sz="3200" dirty="0"/>
              <a:t>为什么学这门课？</a:t>
            </a:r>
            <a:r>
              <a:rPr lang="en-US" altLang="zh-CN" sz="3200" dirty="0"/>
              <a:t>—— Why</a:t>
            </a:r>
          </a:p>
          <a:p>
            <a:pPr marL="457200" indent="-457200">
              <a:lnSpc>
                <a:spcPts val="8200"/>
              </a:lnSpc>
              <a:buClr>
                <a:srgbClr val="0055D2"/>
              </a:buClr>
              <a:buFont typeface="Wingdings" panose="05000000000000000000" pitchFamily="2" charset="2"/>
              <a:buChar char="p"/>
            </a:pPr>
            <a:r>
              <a:rPr lang="zh-CN" altLang="en-US" sz="3200" dirty="0">
                <a:solidFill>
                  <a:schemeClr val="bg1">
                    <a:lumMod val="65000"/>
                  </a:schemeClr>
                </a:solidFill>
              </a:rPr>
              <a:t>怎么学这门课？</a:t>
            </a:r>
            <a:r>
              <a:rPr lang="en-US" altLang="zh-CN" sz="3200" dirty="0">
                <a:solidFill>
                  <a:schemeClr val="bg1">
                    <a:lumMod val="65000"/>
                  </a:schemeClr>
                </a:solidFill>
              </a:rPr>
              <a:t>—— How</a:t>
            </a:r>
            <a:endParaRPr lang="zh-CN" altLang="en-US" sz="3200" dirty="0">
              <a:solidFill>
                <a:schemeClr val="bg1">
                  <a:lumMod val="65000"/>
                </a:schemeClr>
              </a:solidFill>
            </a:endParaRPr>
          </a:p>
        </p:txBody>
      </p:sp>
    </p:spTree>
    <p:extLst>
      <p:ext uri="{BB962C8B-B14F-4D97-AF65-F5344CB8AC3E}">
        <p14:creationId xmlns:p14="http://schemas.microsoft.com/office/powerpoint/2010/main" val="1686248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745268" cy="762623"/>
            <a:chOff x="837121" y="278221"/>
            <a:chExt cx="3745268" cy="762622"/>
          </a:xfrm>
        </p:grpSpPr>
        <p:sp>
          <p:nvSpPr>
            <p:cNvPr id="42" name="矩形 41"/>
            <p:cNvSpPr/>
            <p:nvPr/>
          </p:nvSpPr>
          <p:spPr>
            <a:xfrm>
              <a:off x="837121" y="733066"/>
              <a:ext cx="374526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are you taking this course</a:t>
              </a:r>
            </a:p>
          </p:txBody>
        </p:sp>
        <p:sp>
          <p:nvSpPr>
            <p:cNvPr id="43" name="矩形 42"/>
            <p:cNvSpPr/>
            <p:nvPr/>
          </p:nvSpPr>
          <p:spPr>
            <a:xfrm>
              <a:off x="1197484" y="278221"/>
              <a:ext cx="3212161"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为什么学这门课？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pic>
        <p:nvPicPr>
          <p:cNvPr id="9" name="Picture 1">
            <a:extLst>
              <a:ext uri="{FF2B5EF4-FFF2-40B4-BE49-F238E27FC236}">
                <a16:creationId xmlns:a16="http://schemas.microsoft.com/office/drawing/2014/main" id="{79FF8CF2-7FB8-4976-9A4A-C39099112B5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48976" y="1370366"/>
            <a:ext cx="2163336" cy="4754563"/>
          </a:xfrm>
          <a:prstGeom prst="rect">
            <a:avLst/>
          </a:prstGeom>
        </p:spPr>
      </p:pic>
      <p:sp>
        <p:nvSpPr>
          <p:cNvPr id="18" name="文本框 17">
            <a:extLst>
              <a:ext uri="{FF2B5EF4-FFF2-40B4-BE49-F238E27FC236}">
                <a16:creationId xmlns:a16="http://schemas.microsoft.com/office/drawing/2014/main" id="{590E01B3-0750-4662-B40F-AF294B8993B4}"/>
              </a:ext>
            </a:extLst>
          </p:cNvPr>
          <p:cNvSpPr txBox="1"/>
          <p:nvPr/>
        </p:nvSpPr>
        <p:spPr>
          <a:xfrm>
            <a:off x="434900" y="2489422"/>
            <a:ext cx="3182915" cy="400110"/>
          </a:xfrm>
          <a:prstGeom prst="rect">
            <a:avLst/>
          </a:prstGeom>
          <a:noFill/>
        </p:spPr>
        <p:txBody>
          <a:bodyPr wrap="square" rtlCol="0">
            <a:spAutoFit/>
          </a:bodyPr>
          <a:lstStyle/>
          <a:p>
            <a:pPr algn="ctr"/>
            <a:r>
              <a:rPr lang="zh-CN" altLang="en-US" sz="2000" dirty="0">
                <a:solidFill>
                  <a:srgbClr val="7030A0"/>
                </a:solidFill>
                <a:latin typeface="微软雅黑" panose="020B0503020204020204" pitchFamily="34" charset="-122"/>
                <a:ea typeface="微软雅黑" panose="020B0503020204020204" pitchFamily="34" charset="-122"/>
              </a:rPr>
              <a:t>指令集体系结构（</a:t>
            </a:r>
            <a:r>
              <a:rPr lang="en-US" altLang="zh-CN" sz="2000" dirty="0">
                <a:solidFill>
                  <a:srgbClr val="7030A0"/>
                </a:solidFill>
                <a:latin typeface="微软雅黑" panose="020B0503020204020204" pitchFamily="34" charset="-122"/>
                <a:ea typeface="微软雅黑" panose="020B0503020204020204" pitchFamily="34" charset="-122"/>
              </a:rPr>
              <a:t>ISA</a:t>
            </a:r>
            <a:r>
              <a:rPr lang="zh-CN" altLang="en-US" sz="2000" dirty="0">
                <a:solidFill>
                  <a:srgbClr val="7030A0"/>
                </a:solidFill>
                <a:latin typeface="微软雅黑" panose="020B0503020204020204" pitchFamily="34" charset="-122"/>
                <a:ea typeface="微软雅黑" panose="020B0503020204020204" pitchFamily="34" charset="-122"/>
              </a:rPr>
              <a:t>）</a:t>
            </a:r>
          </a:p>
        </p:txBody>
      </p:sp>
      <p:sp>
        <p:nvSpPr>
          <p:cNvPr id="19" name="文本框 18">
            <a:extLst>
              <a:ext uri="{FF2B5EF4-FFF2-40B4-BE49-F238E27FC236}">
                <a16:creationId xmlns:a16="http://schemas.microsoft.com/office/drawing/2014/main" id="{B264E102-F2B1-49B8-B0FC-D52740396B37}"/>
              </a:ext>
            </a:extLst>
          </p:cNvPr>
          <p:cNvSpPr txBox="1"/>
          <p:nvPr/>
        </p:nvSpPr>
        <p:spPr>
          <a:xfrm>
            <a:off x="431186" y="3009813"/>
            <a:ext cx="3182915" cy="400110"/>
          </a:xfrm>
          <a:prstGeom prst="rect">
            <a:avLst/>
          </a:prstGeom>
          <a:noFill/>
        </p:spPr>
        <p:txBody>
          <a:bodyPr wrap="square" rtlCol="0">
            <a:spAutoFit/>
          </a:bodyPr>
          <a:lstStyle/>
          <a:p>
            <a:pPr algn="ctr"/>
            <a:r>
              <a:rPr lang="zh-CN" altLang="en-US" sz="2000" dirty="0">
                <a:solidFill>
                  <a:srgbClr val="7030A0"/>
                </a:solidFill>
                <a:latin typeface="微软雅黑" panose="020B0503020204020204" pitchFamily="34" charset="-122"/>
                <a:ea typeface="微软雅黑" panose="020B0503020204020204" pitchFamily="34" charset="-122"/>
              </a:rPr>
              <a:t>微体系结构</a:t>
            </a:r>
          </a:p>
        </p:txBody>
      </p:sp>
      <p:sp>
        <p:nvSpPr>
          <p:cNvPr id="20" name="文本框 19">
            <a:extLst>
              <a:ext uri="{FF2B5EF4-FFF2-40B4-BE49-F238E27FC236}">
                <a16:creationId xmlns:a16="http://schemas.microsoft.com/office/drawing/2014/main" id="{9DE9DB39-A043-48F5-9C4E-D5EF5938C20A}"/>
              </a:ext>
            </a:extLst>
          </p:cNvPr>
          <p:cNvSpPr txBox="1"/>
          <p:nvPr/>
        </p:nvSpPr>
        <p:spPr>
          <a:xfrm>
            <a:off x="431186" y="3552506"/>
            <a:ext cx="3182915" cy="400110"/>
          </a:xfrm>
          <a:prstGeom prst="rect">
            <a:avLst/>
          </a:prstGeom>
          <a:noFill/>
        </p:spPr>
        <p:txBody>
          <a:bodyPr wrap="square" rtlCol="0">
            <a:spAutoFit/>
          </a:bodyPr>
          <a:lstStyle/>
          <a:p>
            <a:pPr algn="ctr"/>
            <a:r>
              <a:rPr lang="zh-CN" altLang="en-US" sz="2000" dirty="0">
                <a:solidFill>
                  <a:srgbClr val="7030A0"/>
                </a:solidFill>
                <a:latin typeface="微软雅黑" panose="020B0503020204020204" pitchFamily="34" charset="-122"/>
                <a:ea typeface="微软雅黑" panose="020B0503020204020204" pitchFamily="34" charset="-122"/>
              </a:rPr>
              <a:t>功能模块</a:t>
            </a:r>
          </a:p>
        </p:txBody>
      </p:sp>
      <p:sp>
        <p:nvSpPr>
          <p:cNvPr id="21" name="文本框 20">
            <a:extLst>
              <a:ext uri="{FF2B5EF4-FFF2-40B4-BE49-F238E27FC236}">
                <a16:creationId xmlns:a16="http://schemas.microsoft.com/office/drawing/2014/main" id="{E1D8F7A6-7349-4196-8800-84366FEE2CEB}"/>
              </a:ext>
            </a:extLst>
          </p:cNvPr>
          <p:cNvSpPr txBox="1"/>
          <p:nvPr/>
        </p:nvSpPr>
        <p:spPr>
          <a:xfrm>
            <a:off x="430639" y="4064795"/>
            <a:ext cx="3182915" cy="400110"/>
          </a:xfrm>
          <a:prstGeom prst="rect">
            <a:avLst/>
          </a:prstGeom>
          <a:noFill/>
        </p:spPr>
        <p:txBody>
          <a:bodyPr wrap="square" rtlCol="0">
            <a:spAutoFit/>
          </a:bodyPr>
          <a:lstStyle/>
          <a:p>
            <a:pPr algn="ctr"/>
            <a:r>
              <a:rPr lang="zh-CN" altLang="en-US" sz="2000" dirty="0">
                <a:solidFill>
                  <a:srgbClr val="7030A0"/>
                </a:solidFill>
                <a:latin typeface="微软雅黑" panose="020B0503020204020204" pitchFamily="34" charset="-122"/>
                <a:ea typeface="微软雅黑" panose="020B0503020204020204" pitchFamily="34" charset="-122"/>
              </a:rPr>
              <a:t>数字电路</a:t>
            </a:r>
          </a:p>
        </p:txBody>
      </p:sp>
      <p:sp>
        <p:nvSpPr>
          <p:cNvPr id="22" name="文本框 21">
            <a:extLst>
              <a:ext uri="{FF2B5EF4-FFF2-40B4-BE49-F238E27FC236}">
                <a16:creationId xmlns:a16="http://schemas.microsoft.com/office/drawing/2014/main" id="{7014D045-EE74-446F-8187-AF14B59E5D35}"/>
              </a:ext>
            </a:extLst>
          </p:cNvPr>
          <p:cNvSpPr txBox="1"/>
          <p:nvPr/>
        </p:nvSpPr>
        <p:spPr>
          <a:xfrm>
            <a:off x="430639" y="4603350"/>
            <a:ext cx="3182915" cy="400110"/>
          </a:xfrm>
          <a:prstGeom prst="rect">
            <a:avLst/>
          </a:prstGeom>
          <a:noFill/>
        </p:spPr>
        <p:txBody>
          <a:bodyPr wrap="square" rtlCol="0">
            <a:spAutoFit/>
          </a:bodyPr>
          <a:lstStyle/>
          <a:p>
            <a:pPr algn="ctr"/>
            <a:r>
              <a:rPr lang="zh-CN" altLang="en-US" sz="2000" dirty="0">
                <a:solidFill>
                  <a:srgbClr val="7030A0"/>
                </a:solidFill>
                <a:latin typeface="微软雅黑" panose="020B0503020204020204" pitchFamily="34" charset="-122"/>
                <a:ea typeface="微软雅黑" panose="020B0503020204020204" pitchFamily="34" charset="-122"/>
              </a:rPr>
              <a:t>模拟电路</a:t>
            </a:r>
          </a:p>
        </p:txBody>
      </p:sp>
      <p:sp>
        <p:nvSpPr>
          <p:cNvPr id="23" name="文本框 22">
            <a:extLst>
              <a:ext uri="{FF2B5EF4-FFF2-40B4-BE49-F238E27FC236}">
                <a16:creationId xmlns:a16="http://schemas.microsoft.com/office/drawing/2014/main" id="{CF5F40BC-F8EC-42AD-AB79-2BAF655CE469}"/>
              </a:ext>
            </a:extLst>
          </p:cNvPr>
          <p:cNvSpPr txBox="1"/>
          <p:nvPr/>
        </p:nvSpPr>
        <p:spPr>
          <a:xfrm>
            <a:off x="426924" y="5123740"/>
            <a:ext cx="3182915" cy="400110"/>
          </a:xfrm>
          <a:prstGeom prst="rect">
            <a:avLst/>
          </a:prstGeom>
          <a:noFill/>
        </p:spPr>
        <p:txBody>
          <a:bodyPr wrap="square" rtlCol="0">
            <a:spAutoFit/>
          </a:bodyPr>
          <a:lstStyle/>
          <a:p>
            <a:pPr algn="ctr"/>
            <a:r>
              <a:rPr lang="zh-CN" altLang="en-US" sz="2000" dirty="0">
                <a:solidFill>
                  <a:srgbClr val="7030A0"/>
                </a:solidFill>
                <a:latin typeface="微软雅黑" panose="020B0503020204020204" pitchFamily="34" charset="-122"/>
                <a:ea typeface="微软雅黑" panose="020B0503020204020204" pitchFamily="34" charset="-122"/>
              </a:rPr>
              <a:t>器件层</a:t>
            </a:r>
          </a:p>
        </p:txBody>
      </p:sp>
      <p:sp>
        <p:nvSpPr>
          <p:cNvPr id="24" name="文本框 23">
            <a:extLst>
              <a:ext uri="{FF2B5EF4-FFF2-40B4-BE49-F238E27FC236}">
                <a16:creationId xmlns:a16="http://schemas.microsoft.com/office/drawing/2014/main" id="{82A24CBB-CCBC-4781-8F8D-F2BC85D6A92B}"/>
              </a:ext>
            </a:extLst>
          </p:cNvPr>
          <p:cNvSpPr txBox="1"/>
          <p:nvPr/>
        </p:nvSpPr>
        <p:spPr>
          <a:xfrm>
            <a:off x="418171" y="5655281"/>
            <a:ext cx="3182915" cy="400110"/>
          </a:xfrm>
          <a:prstGeom prst="rect">
            <a:avLst/>
          </a:prstGeom>
          <a:noFill/>
        </p:spPr>
        <p:txBody>
          <a:bodyPr wrap="square" rtlCol="0">
            <a:spAutoFit/>
          </a:bodyPr>
          <a:lstStyle/>
          <a:p>
            <a:pPr algn="ctr"/>
            <a:r>
              <a:rPr lang="zh-CN" altLang="en-US" sz="2000" dirty="0">
                <a:solidFill>
                  <a:srgbClr val="7030A0"/>
                </a:solidFill>
                <a:latin typeface="微软雅黑" panose="020B0503020204020204" pitchFamily="34" charset="-122"/>
                <a:ea typeface="微软雅黑" panose="020B0503020204020204" pitchFamily="34" charset="-122"/>
              </a:rPr>
              <a:t>物理层</a:t>
            </a:r>
          </a:p>
        </p:txBody>
      </p:sp>
      <p:sp>
        <p:nvSpPr>
          <p:cNvPr id="25" name="文本框 24">
            <a:extLst>
              <a:ext uri="{FF2B5EF4-FFF2-40B4-BE49-F238E27FC236}">
                <a16:creationId xmlns:a16="http://schemas.microsoft.com/office/drawing/2014/main" id="{0C90C947-8E59-4CC0-86C5-CF2056DC2FFA}"/>
              </a:ext>
            </a:extLst>
          </p:cNvPr>
          <p:cNvSpPr txBox="1"/>
          <p:nvPr/>
        </p:nvSpPr>
        <p:spPr>
          <a:xfrm>
            <a:off x="427471" y="1969034"/>
            <a:ext cx="3182915" cy="400110"/>
          </a:xfrm>
          <a:prstGeom prst="rect">
            <a:avLst/>
          </a:prstGeom>
          <a:noFill/>
        </p:spPr>
        <p:txBody>
          <a:bodyPr wrap="square" rtlCol="0">
            <a:spAutoFit/>
          </a:bodyPr>
          <a:lstStyle/>
          <a:p>
            <a:pPr algn="ctr"/>
            <a:r>
              <a:rPr lang="zh-CN" altLang="en-US" sz="2000" dirty="0">
                <a:solidFill>
                  <a:srgbClr val="7030A0"/>
                </a:solidFill>
                <a:latin typeface="微软雅黑" panose="020B0503020204020204" pitchFamily="34" charset="-122"/>
                <a:ea typeface="微软雅黑" panose="020B0503020204020204" pitchFamily="34" charset="-122"/>
              </a:rPr>
              <a:t>系统软件（操作系统）</a:t>
            </a:r>
          </a:p>
        </p:txBody>
      </p:sp>
      <p:sp>
        <p:nvSpPr>
          <p:cNvPr id="26" name="文本框 25">
            <a:extLst>
              <a:ext uri="{FF2B5EF4-FFF2-40B4-BE49-F238E27FC236}">
                <a16:creationId xmlns:a16="http://schemas.microsoft.com/office/drawing/2014/main" id="{E9D140F7-91C0-4BF4-8AB8-9F699A23BEF2}"/>
              </a:ext>
            </a:extLst>
          </p:cNvPr>
          <p:cNvSpPr txBox="1"/>
          <p:nvPr/>
        </p:nvSpPr>
        <p:spPr>
          <a:xfrm>
            <a:off x="429321" y="1443960"/>
            <a:ext cx="3182915" cy="400110"/>
          </a:xfrm>
          <a:prstGeom prst="rect">
            <a:avLst/>
          </a:prstGeom>
          <a:noFill/>
        </p:spPr>
        <p:txBody>
          <a:bodyPr wrap="square" rtlCol="0">
            <a:spAutoFit/>
          </a:bodyPr>
          <a:lstStyle/>
          <a:p>
            <a:pPr algn="ctr"/>
            <a:r>
              <a:rPr lang="zh-CN" altLang="en-US" sz="2000" dirty="0">
                <a:solidFill>
                  <a:srgbClr val="7030A0"/>
                </a:solidFill>
                <a:latin typeface="微软雅黑" panose="020B0503020204020204" pitchFamily="34" charset="-122"/>
                <a:ea typeface="微软雅黑" panose="020B0503020204020204" pitchFamily="34" charset="-122"/>
              </a:rPr>
              <a:t>应用软件</a:t>
            </a:r>
          </a:p>
        </p:txBody>
      </p:sp>
      <p:sp>
        <p:nvSpPr>
          <p:cNvPr id="27" name="文本框 26">
            <a:extLst>
              <a:ext uri="{FF2B5EF4-FFF2-40B4-BE49-F238E27FC236}">
                <a16:creationId xmlns:a16="http://schemas.microsoft.com/office/drawing/2014/main" id="{88CC47C2-9F3D-4644-8DA0-DE4F591450F4}"/>
              </a:ext>
            </a:extLst>
          </p:cNvPr>
          <p:cNvSpPr txBox="1"/>
          <p:nvPr/>
        </p:nvSpPr>
        <p:spPr>
          <a:xfrm>
            <a:off x="7194386" y="5651566"/>
            <a:ext cx="3182915" cy="400110"/>
          </a:xfrm>
          <a:prstGeom prst="rect">
            <a:avLst/>
          </a:prstGeom>
          <a:noFill/>
        </p:spPr>
        <p:txBody>
          <a:bodyPr wrap="square" rtlCol="0">
            <a:spAutoFit/>
          </a:bodyPr>
          <a:lstStyle/>
          <a:p>
            <a:pPr algn="ctr"/>
            <a:r>
              <a:rPr lang="zh-CN" altLang="en-US" sz="2000" dirty="0">
                <a:solidFill>
                  <a:srgbClr val="0066FF"/>
                </a:solidFill>
                <a:latin typeface="微软雅黑" panose="020B0503020204020204" pitchFamily="34" charset="-122"/>
                <a:ea typeface="微软雅黑" panose="020B0503020204020204" pitchFamily="34" charset="-122"/>
              </a:rPr>
              <a:t>物理学、材料学</a:t>
            </a:r>
          </a:p>
        </p:txBody>
      </p:sp>
      <p:sp>
        <p:nvSpPr>
          <p:cNvPr id="28" name="文本框 27">
            <a:extLst>
              <a:ext uri="{FF2B5EF4-FFF2-40B4-BE49-F238E27FC236}">
                <a16:creationId xmlns:a16="http://schemas.microsoft.com/office/drawing/2014/main" id="{110FE1CC-49A3-41C8-B516-D6138E13BE3F}"/>
              </a:ext>
            </a:extLst>
          </p:cNvPr>
          <p:cNvSpPr txBox="1"/>
          <p:nvPr/>
        </p:nvSpPr>
        <p:spPr>
          <a:xfrm>
            <a:off x="7190670" y="5146047"/>
            <a:ext cx="3182915" cy="400110"/>
          </a:xfrm>
          <a:prstGeom prst="rect">
            <a:avLst/>
          </a:prstGeom>
          <a:noFill/>
        </p:spPr>
        <p:txBody>
          <a:bodyPr wrap="square" rtlCol="0">
            <a:spAutoFit/>
          </a:bodyPr>
          <a:lstStyle/>
          <a:p>
            <a:pPr algn="ctr"/>
            <a:r>
              <a:rPr lang="zh-CN" altLang="en-US" sz="2000" dirty="0">
                <a:solidFill>
                  <a:srgbClr val="0066FF"/>
                </a:solidFill>
                <a:latin typeface="微软雅黑" panose="020B0503020204020204" pitchFamily="34" charset="-122"/>
                <a:ea typeface="微软雅黑" panose="020B0503020204020204" pitchFamily="34" charset="-122"/>
              </a:rPr>
              <a:t>材料学、微电子、物理学</a:t>
            </a:r>
          </a:p>
        </p:txBody>
      </p:sp>
      <p:sp>
        <p:nvSpPr>
          <p:cNvPr id="29" name="文本框 28">
            <a:extLst>
              <a:ext uri="{FF2B5EF4-FFF2-40B4-BE49-F238E27FC236}">
                <a16:creationId xmlns:a16="http://schemas.microsoft.com/office/drawing/2014/main" id="{7940F403-D450-4A9D-878C-A1CF01EF7FDC}"/>
              </a:ext>
            </a:extLst>
          </p:cNvPr>
          <p:cNvSpPr txBox="1"/>
          <p:nvPr/>
        </p:nvSpPr>
        <p:spPr>
          <a:xfrm>
            <a:off x="7186954" y="4607076"/>
            <a:ext cx="3182915" cy="400110"/>
          </a:xfrm>
          <a:prstGeom prst="rect">
            <a:avLst/>
          </a:prstGeom>
          <a:noFill/>
        </p:spPr>
        <p:txBody>
          <a:bodyPr wrap="square" rtlCol="0">
            <a:spAutoFit/>
          </a:bodyPr>
          <a:lstStyle/>
          <a:p>
            <a:pPr algn="ctr"/>
            <a:r>
              <a:rPr lang="zh-CN" altLang="en-US" sz="2000" dirty="0">
                <a:solidFill>
                  <a:srgbClr val="0066FF"/>
                </a:solidFill>
                <a:latin typeface="微软雅黑" panose="020B0503020204020204" pitchFamily="34" charset="-122"/>
                <a:ea typeface="微软雅黑" panose="020B0503020204020204" pitchFamily="34" charset="-122"/>
              </a:rPr>
              <a:t>微电子、材料学、物理学</a:t>
            </a:r>
          </a:p>
        </p:txBody>
      </p:sp>
      <p:sp>
        <p:nvSpPr>
          <p:cNvPr id="30" name="文本框 29">
            <a:extLst>
              <a:ext uri="{FF2B5EF4-FFF2-40B4-BE49-F238E27FC236}">
                <a16:creationId xmlns:a16="http://schemas.microsoft.com/office/drawing/2014/main" id="{9A276D5E-C54C-41C2-A3CF-CCA2CFACF6A8}"/>
              </a:ext>
            </a:extLst>
          </p:cNvPr>
          <p:cNvSpPr txBox="1"/>
          <p:nvPr/>
        </p:nvSpPr>
        <p:spPr>
          <a:xfrm>
            <a:off x="7183239" y="4079256"/>
            <a:ext cx="3182915" cy="400110"/>
          </a:xfrm>
          <a:prstGeom prst="rect">
            <a:avLst/>
          </a:prstGeom>
          <a:noFill/>
        </p:spPr>
        <p:txBody>
          <a:bodyPr wrap="square" rtlCol="0">
            <a:spAutoFit/>
          </a:bodyPr>
          <a:lstStyle/>
          <a:p>
            <a:pPr algn="ctr"/>
            <a:r>
              <a:rPr lang="zh-CN" altLang="en-US" sz="2000" dirty="0">
                <a:solidFill>
                  <a:srgbClr val="0066FF"/>
                </a:solidFill>
                <a:latin typeface="微软雅黑" panose="020B0503020204020204" pitchFamily="34" charset="-122"/>
                <a:ea typeface="微软雅黑" panose="020B0503020204020204" pitchFamily="34" charset="-122"/>
              </a:rPr>
              <a:t>微电子、计算机</a:t>
            </a:r>
          </a:p>
        </p:txBody>
      </p:sp>
      <p:sp>
        <p:nvSpPr>
          <p:cNvPr id="31" name="文本框 30">
            <a:extLst>
              <a:ext uri="{FF2B5EF4-FFF2-40B4-BE49-F238E27FC236}">
                <a16:creationId xmlns:a16="http://schemas.microsoft.com/office/drawing/2014/main" id="{1336EC4F-13B8-495B-8C1B-F72AF687E524}"/>
              </a:ext>
            </a:extLst>
          </p:cNvPr>
          <p:cNvSpPr txBox="1"/>
          <p:nvPr/>
        </p:nvSpPr>
        <p:spPr>
          <a:xfrm>
            <a:off x="7190675" y="3551435"/>
            <a:ext cx="3182915" cy="400110"/>
          </a:xfrm>
          <a:prstGeom prst="rect">
            <a:avLst/>
          </a:prstGeom>
          <a:noFill/>
        </p:spPr>
        <p:txBody>
          <a:bodyPr wrap="square" rtlCol="0">
            <a:spAutoFit/>
          </a:bodyPr>
          <a:lstStyle/>
          <a:p>
            <a:pPr algn="ctr"/>
            <a:r>
              <a:rPr lang="zh-CN" altLang="en-US" sz="2000" dirty="0">
                <a:solidFill>
                  <a:srgbClr val="0066FF"/>
                </a:solidFill>
                <a:latin typeface="微软雅黑" panose="020B0503020204020204" pitchFamily="34" charset="-122"/>
                <a:ea typeface="微软雅黑" panose="020B0503020204020204" pitchFamily="34" charset="-122"/>
              </a:rPr>
              <a:t>计算机、微电子</a:t>
            </a:r>
          </a:p>
        </p:txBody>
      </p:sp>
      <p:sp>
        <p:nvSpPr>
          <p:cNvPr id="32" name="文本框 31">
            <a:extLst>
              <a:ext uri="{FF2B5EF4-FFF2-40B4-BE49-F238E27FC236}">
                <a16:creationId xmlns:a16="http://schemas.microsoft.com/office/drawing/2014/main" id="{BF0282B0-D67A-4A20-9D0D-8CA5D3FF3C7B}"/>
              </a:ext>
            </a:extLst>
          </p:cNvPr>
          <p:cNvSpPr txBox="1"/>
          <p:nvPr/>
        </p:nvSpPr>
        <p:spPr>
          <a:xfrm>
            <a:off x="7186960" y="3023617"/>
            <a:ext cx="3182915" cy="400110"/>
          </a:xfrm>
          <a:prstGeom prst="rect">
            <a:avLst/>
          </a:prstGeom>
          <a:noFill/>
        </p:spPr>
        <p:txBody>
          <a:bodyPr wrap="square" rtlCol="0">
            <a:spAutoFit/>
          </a:bodyPr>
          <a:lstStyle/>
          <a:p>
            <a:pPr algn="ctr"/>
            <a:r>
              <a:rPr lang="zh-CN" altLang="en-US" sz="2000" dirty="0">
                <a:solidFill>
                  <a:srgbClr val="0066FF"/>
                </a:solidFill>
                <a:latin typeface="微软雅黑" panose="020B0503020204020204" pitchFamily="34" charset="-122"/>
                <a:ea typeface="微软雅黑" panose="020B0503020204020204" pitchFamily="34" charset="-122"/>
              </a:rPr>
              <a:t>计算机、微电子</a:t>
            </a:r>
          </a:p>
        </p:txBody>
      </p:sp>
      <p:sp>
        <p:nvSpPr>
          <p:cNvPr id="33" name="文本框 32">
            <a:extLst>
              <a:ext uri="{FF2B5EF4-FFF2-40B4-BE49-F238E27FC236}">
                <a16:creationId xmlns:a16="http://schemas.microsoft.com/office/drawing/2014/main" id="{2968351A-AAD6-4E03-B46A-14B66CAF88CF}"/>
              </a:ext>
            </a:extLst>
          </p:cNvPr>
          <p:cNvSpPr txBox="1"/>
          <p:nvPr/>
        </p:nvSpPr>
        <p:spPr>
          <a:xfrm>
            <a:off x="7183245" y="2495797"/>
            <a:ext cx="3182915" cy="400110"/>
          </a:xfrm>
          <a:prstGeom prst="rect">
            <a:avLst/>
          </a:prstGeom>
          <a:noFill/>
        </p:spPr>
        <p:txBody>
          <a:bodyPr wrap="square" rtlCol="0">
            <a:spAutoFit/>
          </a:bodyPr>
          <a:lstStyle/>
          <a:p>
            <a:pPr algn="ctr"/>
            <a:r>
              <a:rPr lang="zh-CN" altLang="en-US" sz="2000" dirty="0">
                <a:solidFill>
                  <a:srgbClr val="0066FF"/>
                </a:solidFill>
                <a:latin typeface="微软雅黑" panose="020B0503020204020204" pitchFamily="34" charset="-122"/>
                <a:ea typeface="微软雅黑" panose="020B0503020204020204" pitchFamily="34" charset="-122"/>
              </a:rPr>
              <a:t>计算机、微电子</a:t>
            </a:r>
          </a:p>
        </p:txBody>
      </p:sp>
      <p:sp>
        <p:nvSpPr>
          <p:cNvPr id="34" name="文本框 33">
            <a:extLst>
              <a:ext uri="{FF2B5EF4-FFF2-40B4-BE49-F238E27FC236}">
                <a16:creationId xmlns:a16="http://schemas.microsoft.com/office/drawing/2014/main" id="{A07EE810-7EAA-4465-A4E2-40DC82AC25CA}"/>
              </a:ext>
            </a:extLst>
          </p:cNvPr>
          <p:cNvSpPr txBox="1"/>
          <p:nvPr/>
        </p:nvSpPr>
        <p:spPr>
          <a:xfrm>
            <a:off x="7179530" y="1979128"/>
            <a:ext cx="3182915" cy="400110"/>
          </a:xfrm>
          <a:prstGeom prst="rect">
            <a:avLst/>
          </a:prstGeom>
          <a:noFill/>
        </p:spPr>
        <p:txBody>
          <a:bodyPr wrap="square" rtlCol="0">
            <a:spAutoFit/>
          </a:bodyPr>
          <a:lstStyle/>
          <a:p>
            <a:pPr algn="ctr"/>
            <a:r>
              <a:rPr lang="zh-CN" altLang="en-US" sz="2000" dirty="0">
                <a:solidFill>
                  <a:srgbClr val="0066FF"/>
                </a:solidFill>
                <a:latin typeface="微软雅黑" panose="020B0503020204020204" pitchFamily="34" charset="-122"/>
                <a:ea typeface="微软雅黑" panose="020B0503020204020204" pitchFamily="34" charset="-122"/>
              </a:rPr>
              <a:t>计算机</a:t>
            </a:r>
          </a:p>
        </p:txBody>
      </p:sp>
      <p:sp>
        <p:nvSpPr>
          <p:cNvPr id="35" name="文本框 34">
            <a:extLst>
              <a:ext uri="{FF2B5EF4-FFF2-40B4-BE49-F238E27FC236}">
                <a16:creationId xmlns:a16="http://schemas.microsoft.com/office/drawing/2014/main" id="{9DF72C12-DB2F-4C05-9240-B1573A20FC5F}"/>
              </a:ext>
            </a:extLst>
          </p:cNvPr>
          <p:cNvSpPr txBox="1"/>
          <p:nvPr/>
        </p:nvSpPr>
        <p:spPr>
          <a:xfrm>
            <a:off x="7175816" y="1451306"/>
            <a:ext cx="4700232" cy="400110"/>
          </a:xfrm>
          <a:prstGeom prst="rect">
            <a:avLst/>
          </a:prstGeom>
          <a:noFill/>
        </p:spPr>
        <p:txBody>
          <a:bodyPr wrap="square" rtlCol="0">
            <a:spAutoFit/>
          </a:bodyPr>
          <a:lstStyle/>
          <a:p>
            <a:pPr algn="ctr"/>
            <a:r>
              <a:rPr lang="zh-CN" altLang="en-US" sz="2000" dirty="0">
                <a:solidFill>
                  <a:srgbClr val="0066FF"/>
                </a:solidFill>
                <a:latin typeface="微软雅黑" panose="020B0503020204020204" pitchFamily="34" charset="-122"/>
                <a:ea typeface="微软雅黑" panose="020B0503020204020204" pitchFamily="34" charset="-122"/>
              </a:rPr>
              <a:t>计算机、机械、电器、自动化、精仪 </a:t>
            </a:r>
            <a:r>
              <a:rPr lang="en-US" altLang="zh-CN" sz="2000" dirty="0">
                <a:solidFill>
                  <a:srgbClr val="0066FF"/>
                </a:solidFill>
                <a:latin typeface="微软雅黑" panose="020B0503020204020204" pitchFamily="34" charset="-122"/>
                <a:ea typeface="微软雅黑" panose="020B0503020204020204" pitchFamily="34" charset="-122"/>
              </a:rPr>
              <a:t>. . .</a:t>
            </a:r>
            <a:endParaRPr lang="zh-CN" altLang="en-US" sz="2000" dirty="0">
              <a:solidFill>
                <a:srgbClr val="0066FF"/>
              </a:solidFill>
              <a:latin typeface="微软雅黑" panose="020B0503020204020204" pitchFamily="34" charset="-122"/>
              <a:ea typeface="微软雅黑" panose="020B0503020204020204" pitchFamily="34" charset="-122"/>
            </a:endParaRPr>
          </a:p>
        </p:txBody>
      </p:sp>
      <p:cxnSp>
        <p:nvCxnSpPr>
          <p:cNvPr id="4" name="直接连接符 3">
            <a:extLst>
              <a:ext uri="{FF2B5EF4-FFF2-40B4-BE49-F238E27FC236}">
                <a16:creationId xmlns:a16="http://schemas.microsoft.com/office/drawing/2014/main" id="{CBDB2455-A294-4B2F-A99E-8E85496322FB}"/>
              </a:ext>
            </a:extLst>
          </p:cNvPr>
          <p:cNvCxnSpPr>
            <a:cxnSpLocks/>
          </p:cNvCxnSpPr>
          <p:nvPr/>
        </p:nvCxnSpPr>
        <p:spPr>
          <a:xfrm>
            <a:off x="3439393" y="4523970"/>
            <a:ext cx="3730842" cy="0"/>
          </a:xfrm>
          <a:prstGeom prst="line">
            <a:avLst/>
          </a:prstGeom>
          <a:ln w="5715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B715A17E-1F1C-4623-A830-F9D5D1CAD9C8}"/>
              </a:ext>
            </a:extLst>
          </p:cNvPr>
          <p:cNvCxnSpPr>
            <a:cxnSpLocks/>
          </p:cNvCxnSpPr>
          <p:nvPr/>
        </p:nvCxnSpPr>
        <p:spPr>
          <a:xfrm>
            <a:off x="3424524" y="2691453"/>
            <a:ext cx="3730842" cy="0"/>
          </a:xfrm>
          <a:prstGeom prst="line">
            <a:avLst/>
          </a:prstGeom>
          <a:ln w="57150">
            <a:solidFill>
              <a:srgbClr val="00B050"/>
            </a:solidFill>
            <a:prstDash val="dash"/>
          </a:ln>
        </p:spPr>
        <p:style>
          <a:lnRef idx="1">
            <a:schemeClr val="accent1"/>
          </a:lnRef>
          <a:fillRef idx="0">
            <a:schemeClr val="accent1"/>
          </a:fillRef>
          <a:effectRef idx="0">
            <a:schemeClr val="accent1"/>
          </a:effectRef>
          <a:fontRef idx="minor">
            <a:schemeClr val="tx1"/>
          </a:fontRef>
        </p:style>
      </p:cxnSp>
      <p:sp>
        <p:nvSpPr>
          <p:cNvPr id="45" name="文本框 44">
            <a:extLst>
              <a:ext uri="{FF2B5EF4-FFF2-40B4-BE49-F238E27FC236}">
                <a16:creationId xmlns:a16="http://schemas.microsoft.com/office/drawing/2014/main" id="{CC76CEA3-BFEF-4CFC-B420-2F0FBC22EE91}"/>
              </a:ext>
            </a:extLst>
          </p:cNvPr>
          <p:cNvSpPr txBox="1"/>
          <p:nvPr/>
        </p:nvSpPr>
        <p:spPr>
          <a:xfrm>
            <a:off x="6573851" y="1568930"/>
            <a:ext cx="581516" cy="707886"/>
          </a:xfrm>
          <a:prstGeom prst="rect">
            <a:avLst/>
          </a:prstGeom>
          <a:solidFill>
            <a:srgbClr val="FFFF00"/>
          </a:solidFill>
        </p:spPr>
        <p:txBody>
          <a:bodyPr wrap="square" rtlCol="0">
            <a:spAutoFit/>
          </a:bodyPr>
          <a:lstStyle/>
          <a:p>
            <a:pPr algn="ctr"/>
            <a:r>
              <a:rPr lang="zh-CN" altLang="en-US" sz="2000" dirty="0">
                <a:latin typeface="微软雅黑" panose="020B0503020204020204" pitchFamily="34" charset="-122"/>
                <a:ea typeface="微软雅黑" panose="020B0503020204020204" pitchFamily="34" charset="-122"/>
              </a:rPr>
              <a:t>软件</a:t>
            </a:r>
          </a:p>
        </p:txBody>
      </p:sp>
      <p:sp>
        <p:nvSpPr>
          <p:cNvPr id="46" name="文本框 45">
            <a:extLst>
              <a:ext uri="{FF2B5EF4-FFF2-40B4-BE49-F238E27FC236}">
                <a16:creationId xmlns:a16="http://schemas.microsoft.com/office/drawing/2014/main" id="{8C3B2A77-7D75-4374-84A1-0F92302E793F}"/>
              </a:ext>
            </a:extLst>
          </p:cNvPr>
          <p:cNvSpPr txBox="1"/>
          <p:nvPr/>
        </p:nvSpPr>
        <p:spPr>
          <a:xfrm>
            <a:off x="6588719" y="4185945"/>
            <a:ext cx="581516" cy="707886"/>
          </a:xfrm>
          <a:prstGeom prst="rect">
            <a:avLst/>
          </a:prstGeom>
          <a:solidFill>
            <a:srgbClr val="FFFF00"/>
          </a:solidFill>
        </p:spPr>
        <p:txBody>
          <a:bodyPr wrap="square" rtlCol="0">
            <a:spAutoFit/>
          </a:bodyPr>
          <a:lstStyle/>
          <a:p>
            <a:pPr algn="ctr"/>
            <a:r>
              <a:rPr lang="zh-CN" altLang="en-US" sz="2000" dirty="0">
                <a:latin typeface="微软雅黑" panose="020B0503020204020204" pitchFamily="34" charset="-122"/>
                <a:ea typeface="微软雅黑" panose="020B0503020204020204" pitchFamily="34" charset="-122"/>
              </a:rPr>
              <a:t>硬件</a:t>
            </a:r>
          </a:p>
        </p:txBody>
      </p:sp>
    </p:spTree>
    <p:extLst>
      <p:ext uri="{BB962C8B-B14F-4D97-AF65-F5344CB8AC3E}">
        <p14:creationId xmlns:p14="http://schemas.microsoft.com/office/powerpoint/2010/main" val="3344631344"/>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linds(horizontal)">
                                      <p:cBhvr>
                                        <p:cTn id="7" dur="500"/>
                                        <p:tgtEl>
                                          <p:spTgt spid="2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blinds(horizontal)">
                                      <p:cBhvr>
                                        <p:cTn id="10" dur="500"/>
                                        <p:tgtEl>
                                          <p:spTgt spid="27"/>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blinds(horizontal)">
                                      <p:cBhvr>
                                        <p:cTn id="13" dur="500"/>
                                        <p:tgtEl>
                                          <p:spTgt spid="23"/>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blinds(horizontal)">
                                      <p:cBhvr>
                                        <p:cTn id="16" dur="500"/>
                                        <p:tgtEl>
                                          <p:spTgt spid="28"/>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blinds(horizontal)">
                                      <p:cBhvr>
                                        <p:cTn id="19" dur="500"/>
                                        <p:tgtEl>
                                          <p:spTgt spid="22"/>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blinds(horizontal)">
                                      <p:cBhvr>
                                        <p:cTn id="22" dur="500"/>
                                        <p:tgtEl>
                                          <p:spTgt spid="2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blinds(horizontal)">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blinds(horizontal)">
                                      <p:cBhvr>
                                        <p:cTn id="32" dur="500"/>
                                        <p:tgtEl>
                                          <p:spTgt spid="30"/>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blinds(horizontal)">
                                      <p:cBhvr>
                                        <p:cTn id="37" dur="500"/>
                                        <p:tgtEl>
                                          <p:spTgt spid="2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blinds(horizontal)">
                                      <p:cBhvr>
                                        <p:cTn id="42" dur="500"/>
                                        <p:tgtEl>
                                          <p:spTgt spid="31"/>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blinds(horizontal)">
                                      <p:cBhvr>
                                        <p:cTn id="47" dur="500"/>
                                        <p:tgtEl>
                                          <p:spTgt spid="19"/>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blinds(horizontal)">
                                      <p:cBhvr>
                                        <p:cTn id="52" dur="500"/>
                                        <p:tgtEl>
                                          <p:spTgt spid="32"/>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blinds(horizontal)">
                                      <p:cBhvr>
                                        <p:cTn id="57" dur="500"/>
                                        <p:tgtEl>
                                          <p:spTgt spid="18"/>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33"/>
                                        </p:tgtEl>
                                        <p:attrNameLst>
                                          <p:attrName>style.visibility</p:attrName>
                                        </p:attrNameLst>
                                      </p:cBhvr>
                                      <p:to>
                                        <p:strVal val="visible"/>
                                      </p:to>
                                    </p:set>
                                    <p:animEffect transition="in" filter="blinds(horizontal)">
                                      <p:cBhvr>
                                        <p:cTn id="62" dur="500"/>
                                        <p:tgtEl>
                                          <p:spTgt spid="33"/>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blinds(horizontal)">
                                      <p:cBhvr>
                                        <p:cTn id="67" dur="500"/>
                                        <p:tgtEl>
                                          <p:spTgt spid="25"/>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blinds(horizontal)">
                                      <p:cBhvr>
                                        <p:cTn id="72" dur="500"/>
                                        <p:tgtEl>
                                          <p:spTgt spid="34"/>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26"/>
                                        </p:tgtEl>
                                        <p:attrNameLst>
                                          <p:attrName>style.visibility</p:attrName>
                                        </p:attrNameLst>
                                      </p:cBhvr>
                                      <p:to>
                                        <p:strVal val="visible"/>
                                      </p:to>
                                    </p:set>
                                    <p:animEffect transition="in" filter="blinds(horizontal)">
                                      <p:cBhvr>
                                        <p:cTn id="77" dur="500"/>
                                        <p:tgtEl>
                                          <p:spTgt spid="26"/>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35"/>
                                        </p:tgtEl>
                                        <p:attrNameLst>
                                          <p:attrName>style.visibility</p:attrName>
                                        </p:attrNameLst>
                                      </p:cBhvr>
                                      <p:to>
                                        <p:strVal val="visible"/>
                                      </p:to>
                                    </p:set>
                                    <p:animEffect transition="in" filter="blinds(horizontal)">
                                      <p:cBhvr>
                                        <p:cTn id="82" dur="500"/>
                                        <p:tgtEl>
                                          <p:spTgt spid="35"/>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4"/>
                                        </p:tgtEl>
                                        <p:attrNameLst>
                                          <p:attrName>style.visibility</p:attrName>
                                        </p:attrNameLst>
                                      </p:cBhvr>
                                      <p:to>
                                        <p:strVal val="visible"/>
                                      </p:to>
                                    </p:set>
                                    <p:animEffect transition="in" filter="blinds(horizontal)">
                                      <p:cBhvr>
                                        <p:cTn id="87" dur="500"/>
                                        <p:tgtEl>
                                          <p:spTgt spid="4"/>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xit" presetSubtype="10" fill="hold" nodeType="clickEffect">
                                  <p:stCondLst>
                                    <p:cond delay="0"/>
                                  </p:stCondLst>
                                  <p:childTnLst>
                                    <p:animEffect transition="out" filter="blinds(horizontal)">
                                      <p:cBhvr>
                                        <p:cTn id="91" dur="500"/>
                                        <p:tgtEl>
                                          <p:spTgt spid="4"/>
                                        </p:tgtEl>
                                      </p:cBhvr>
                                    </p:animEffect>
                                    <p:set>
                                      <p:cBhvr>
                                        <p:cTn id="92" dur="1" fill="hold">
                                          <p:stCondLst>
                                            <p:cond delay="499"/>
                                          </p:stCondLst>
                                        </p:cTn>
                                        <p:tgtEl>
                                          <p:spTgt spid="4"/>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nodeType="clickEffect">
                                  <p:stCondLst>
                                    <p:cond delay="0"/>
                                  </p:stCondLst>
                                  <p:childTnLst>
                                    <p:set>
                                      <p:cBhvr>
                                        <p:cTn id="96" dur="1" fill="hold">
                                          <p:stCondLst>
                                            <p:cond delay="0"/>
                                          </p:stCondLst>
                                        </p:cTn>
                                        <p:tgtEl>
                                          <p:spTgt spid="44"/>
                                        </p:tgtEl>
                                        <p:attrNameLst>
                                          <p:attrName>style.visibility</p:attrName>
                                        </p:attrNameLst>
                                      </p:cBhvr>
                                      <p:to>
                                        <p:strVal val="visible"/>
                                      </p:to>
                                    </p:set>
                                    <p:animEffect transition="in" filter="blinds(horizontal)">
                                      <p:cBhvr>
                                        <p:cTn id="97" dur="500"/>
                                        <p:tgtEl>
                                          <p:spTgt spid="44"/>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grpId="0" nodeType="clickEffect">
                                  <p:stCondLst>
                                    <p:cond delay="0"/>
                                  </p:stCondLst>
                                  <p:childTnLst>
                                    <p:set>
                                      <p:cBhvr>
                                        <p:cTn id="101" dur="1" fill="hold">
                                          <p:stCondLst>
                                            <p:cond delay="0"/>
                                          </p:stCondLst>
                                        </p:cTn>
                                        <p:tgtEl>
                                          <p:spTgt spid="45"/>
                                        </p:tgtEl>
                                        <p:attrNameLst>
                                          <p:attrName>style.visibility</p:attrName>
                                        </p:attrNameLst>
                                      </p:cBhvr>
                                      <p:to>
                                        <p:strVal val="visible"/>
                                      </p:to>
                                    </p:set>
                                    <p:animEffect transition="in" filter="blinds(horizontal)">
                                      <p:cBhvr>
                                        <p:cTn id="102" dur="500"/>
                                        <p:tgtEl>
                                          <p:spTgt spid="45"/>
                                        </p:tgtEl>
                                      </p:cBhvr>
                                    </p:animEffect>
                                  </p:childTnLst>
                                </p:cTn>
                              </p:par>
                            </p:childTnLst>
                          </p:cTn>
                        </p:par>
                      </p:childTnLst>
                    </p:cTn>
                  </p:par>
                  <p:par>
                    <p:cTn id="103" fill="hold">
                      <p:stCondLst>
                        <p:cond delay="indefinite"/>
                      </p:stCondLst>
                      <p:childTnLst>
                        <p:par>
                          <p:cTn id="104" fill="hold">
                            <p:stCondLst>
                              <p:cond delay="0"/>
                            </p:stCondLst>
                            <p:childTnLst>
                              <p:par>
                                <p:cTn id="105" presetID="3" presetClass="entr" presetSubtype="10" fill="hold" grpId="0" nodeType="clickEffect">
                                  <p:stCondLst>
                                    <p:cond delay="0"/>
                                  </p:stCondLst>
                                  <p:childTnLst>
                                    <p:set>
                                      <p:cBhvr>
                                        <p:cTn id="106" dur="1" fill="hold">
                                          <p:stCondLst>
                                            <p:cond delay="0"/>
                                          </p:stCondLst>
                                        </p:cTn>
                                        <p:tgtEl>
                                          <p:spTgt spid="46"/>
                                        </p:tgtEl>
                                        <p:attrNameLst>
                                          <p:attrName>style.visibility</p:attrName>
                                        </p:attrNameLst>
                                      </p:cBhvr>
                                      <p:to>
                                        <p:strVal val="visible"/>
                                      </p:to>
                                    </p:set>
                                    <p:animEffect transition="in" filter="blinds(horizontal)">
                                      <p:cBhvr>
                                        <p:cTn id="10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2" grpId="0"/>
      <p:bldP spid="23" grpId="0"/>
      <p:bldP spid="24" grpId="0"/>
      <p:bldP spid="25" grpId="0"/>
      <p:bldP spid="26" grpId="0"/>
      <p:bldP spid="27" grpId="0"/>
      <p:bldP spid="28" grpId="0"/>
      <p:bldP spid="29" grpId="0"/>
      <p:bldP spid="30" grpId="0"/>
      <p:bldP spid="31" grpId="0"/>
      <p:bldP spid="32" grpId="0"/>
      <p:bldP spid="33" grpId="0"/>
      <p:bldP spid="34" grpId="0"/>
      <p:bldP spid="35" grpId="0"/>
      <p:bldP spid="45" grpId="0" animBg="1"/>
      <p:bldP spid="4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745268" cy="762623"/>
            <a:chOff x="837121" y="278221"/>
            <a:chExt cx="3745268" cy="762622"/>
          </a:xfrm>
        </p:grpSpPr>
        <p:sp>
          <p:nvSpPr>
            <p:cNvPr id="42" name="矩形 41"/>
            <p:cNvSpPr/>
            <p:nvPr/>
          </p:nvSpPr>
          <p:spPr>
            <a:xfrm>
              <a:off x="837121" y="733066"/>
              <a:ext cx="374526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are you taking this course</a:t>
              </a:r>
            </a:p>
          </p:txBody>
        </p:sp>
        <p:sp>
          <p:nvSpPr>
            <p:cNvPr id="43" name="矩形 42"/>
            <p:cNvSpPr/>
            <p:nvPr/>
          </p:nvSpPr>
          <p:spPr>
            <a:xfrm>
              <a:off x="1197484" y="278221"/>
              <a:ext cx="3212161"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为什么学这门课？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pic>
        <p:nvPicPr>
          <p:cNvPr id="9" name="Picture 1">
            <a:extLst>
              <a:ext uri="{FF2B5EF4-FFF2-40B4-BE49-F238E27FC236}">
                <a16:creationId xmlns:a16="http://schemas.microsoft.com/office/drawing/2014/main" id="{79FF8CF2-7FB8-4976-9A4A-C39099112B5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1763" y="1370366"/>
            <a:ext cx="2163336" cy="4754563"/>
          </a:xfrm>
          <a:prstGeom prst="rect">
            <a:avLst/>
          </a:prstGeom>
        </p:spPr>
      </p:pic>
      <p:pic>
        <p:nvPicPr>
          <p:cNvPr id="36" name="图片 35">
            <a:extLst>
              <a:ext uri="{FF2B5EF4-FFF2-40B4-BE49-F238E27FC236}">
                <a16:creationId xmlns:a16="http://schemas.microsoft.com/office/drawing/2014/main" id="{92207305-46BD-48AF-9BB8-314B26985E5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36089" y="2952897"/>
            <a:ext cx="1692603" cy="2884813"/>
          </a:xfrm>
          <a:prstGeom prst="rect">
            <a:avLst/>
          </a:prstGeom>
        </p:spPr>
      </p:pic>
      <p:sp>
        <p:nvSpPr>
          <p:cNvPr id="37" name="思想气泡: 云 36">
            <a:extLst>
              <a:ext uri="{FF2B5EF4-FFF2-40B4-BE49-F238E27FC236}">
                <a16:creationId xmlns:a16="http://schemas.microsoft.com/office/drawing/2014/main" id="{65CE5CB8-7EC8-4A8A-88D4-875E1B215AA3}"/>
              </a:ext>
            </a:extLst>
          </p:cNvPr>
          <p:cNvSpPr/>
          <p:nvPr/>
        </p:nvSpPr>
        <p:spPr>
          <a:xfrm>
            <a:off x="4484522" y="494078"/>
            <a:ext cx="7381895" cy="2695929"/>
          </a:xfrm>
          <a:prstGeom prst="cloudCallout">
            <a:avLst>
              <a:gd name="adj1" fmla="val -42740"/>
              <a:gd name="adj2" fmla="val 44667"/>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lnSpc>
                <a:spcPts val="4200"/>
              </a:lnSpc>
            </a:pPr>
            <a:r>
              <a:rPr lang="en-US" altLang="zh-CN" sz="2200" dirty="0">
                <a:solidFill>
                  <a:schemeClr val="tx1"/>
                </a:solidFill>
                <a:latin typeface="微软雅黑" panose="020B0503020204020204" pitchFamily="34" charset="-122"/>
                <a:ea typeface="微软雅黑" panose="020B0503020204020204" pitchFamily="34" charset="-122"/>
              </a:rPr>
              <a:t>1. </a:t>
            </a:r>
            <a:r>
              <a:rPr lang="zh-CN" altLang="en-US" sz="2200" dirty="0">
                <a:solidFill>
                  <a:schemeClr val="tx1"/>
                </a:solidFill>
                <a:latin typeface="微软雅黑" panose="020B0503020204020204" pitchFamily="34" charset="-122"/>
                <a:ea typeface="微软雅黑" panose="020B0503020204020204" pitchFamily="34" charset="-122"/>
              </a:rPr>
              <a:t>未来大家将在哪个层面上工作？</a:t>
            </a:r>
            <a:endParaRPr lang="en-US" altLang="zh-CN" sz="2200" dirty="0">
              <a:solidFill>
                <a:schemeClr val="tx1"/>
              </a:solidFill>
              <a:latin typeface="微软雅黑" panose="020B0503020204020204" pitchFamily="34" charset="-122"/>
              <a:ea typeface="微软雅黑" panose="020B0503020204020204" pitchFamily="34" charset="-122"/>
            </a:endParaRPr>
          </a:p>
          <a:p>
            <a:pPr algn="just">
              <a:lnSpc>
                <a:spcPts val="4200"/>
              </a:lnSpc>
            </a:pPr>
            <a:r>
              <a:rPr lang="en-US" altLang="zh-CN" sz="2200" dirty="0">
                <a:solidFill>
                  <a:schemeClr val="tx1"/>
                </a:solidFill>
                <a:latin typeface="微软雅黑" panose="020B0503020204020204" pitchFamily="34" charset="-122"/>
                <a:ea typeface="微软雅黑" panose="020B0503020204020204" pitchFamily="34" charset="-122"/>
              </a:rPr>
              <a:t>2. </a:t>
            </a:r>
            <a:r>
              <a:rPr lang="zh-CN" altLang="en-US" sz="2200" dirty="0">
                <a:solidFill>
                  <a:schemeClr val="tx1"/>
                </a:solidFill>
                <a:latin typeface="微软雅黑" panose="020B0503020204020204" pitchFamily="34" charset="-122"/>
                <a:ea typeface="微软雅黑" panose="020B0503020204020204" pitchFamily="34" charset="-122"/>
              </a:rPr>
              <a:t>计算机学科和其他学科的区别是什么？</a:t>
            </a:r>
            <a:endParaRPr lang="en-US" altLang="zh-CN" sz="2200" dirty="0">
              <a:solidFill>
                <a:schemeClr val="tx1"/>
              </a:solidFill>
              <a:latin typeface="微软雅黑" panose="020B0503020204020204" pitchFamily="34" charset="-122"/>
              <a:ea typeface="微软雅黑" panose="020B0503020204020204" pitchFamily="34" charset="-122"/>
            </a:endParaRPr>
          </a:p>
          <a:p>
            <a:pPr algn="just">
              <a:lnSpc>
                <a:spcPts val="4200"/>
              </a:lnSpc>
            </a:pPr>
            <a:r>
              <a:rPr lang="en-US" altLang="zh-CN" sz="2200" dirty="0">
                <a:solidFill>
                  <a:schemeClr val="tx1"/>
                </a:solidFill>
                <a:latin typeface="微软雅黑" panose="020B0503020204020204" pitchFamily="34" charset="-122"/>
                <a:ea typeface="微软雅黑" panose="020B0503020204020204" pitchFamily="34" charset="-122"/>
              </a:rPr>
              <a:t>3. </a:t>
            </a:r>
            <a:r>
              <a:rPr lang="zh-CN" altLang="en-US" sz="2200" dirty="0">
                <a:solidFill>
                  <a:schemeClr val="tx1"/>
                </a:solidFill>
                <a:latin typeface="微软雅黑" panose="020B0503020204020204" pitchFamily="34" charset="-122"/>
                <a:ea typeface="微软雅黑" panose="020B0503020204020204" pitchFamily="34" charset="-122"/>
              </a:rPr>
              <a:t>程序员和码农的区别又是什么？</a:t>
            </a:r>
          </a:p>
        </p:txBody>
      </p:sp>
      <p:pic>
        <p:nvPicPr>
          <p:cNvPr id="3" name="图片 2">
            <a:extLst>
              <a:ext uri="{FF2B5EF4-FFF2-40B4-BE49-F238E27FC236}">
                <a16:creationId xmlns:a16="http://schemas.microsoft.com/office/drawing/2014/main" id="{6BC21E38-E083-493B-9365-137357EF431C}"/>
              </a:ext>
            </a:extLst>
          </p:cNvPr>
          <p:cNvPicPr>
            <a:picLocks noChangeAspect="1"/>
          </p:cNvPicPr>
          <p:nvPr/>
        </p:nvPicPr>
        <p:blipFill>
          <a:blip r:embed="rId5"/>
          <a:stretch>
            <a:fillRect/>
          </a:stretch>
        </p:blipFill>
        <p:spPr>
          <a:xfrm>
            <a:off x="9980119" y="3581632"/>
            <a:ext cx="1886298" cy="2782290"/>
          </a:xfrm>
          <a:prstGeom prst="rect">
            <a:avLst/>
          </a:prstGeom>
        </p:spPr>
      </p:pic>
      <p:sp>
        <p:nvSpPr>
          <p:cNvPr id="7" name="矩形 6">
            <a:extLst>
              <a:ext uri="{FF2B5EF4-FFF2-40B4-BE49-F238E27FC236}">
                <a16:creationId xmlns:a16="http://schemas.microsoft.com/office/drawing/2014/main" id="{9DAA8551-37C9-4BD9-9781-71D82077EB77}"/>
              </a:ext>
            </a:extLst>
          </p:cNvPr>
          <p:cNvSpPr/>
          <p:nvPr/>
        </p:nvSpPr>
        <p:spPr>
          <a:xfrm>
            <a:off x="6996668" y="3471973"/>
            <a:ext cx="1505540" cy="3046988"/>
          </a:xfrm>
          <a:prstGeom prst="rect">
            <a:avLst/>
          </a:prstGeom>
          <a:noFill/>
        </p:spPr>
        <p:txBody>
          <a:bodyPr wrap="none" lIns="91440" tIns="45720" rIns="91440" bIns="45720">
            <a:spAutoFit/>
          </a:bodyPr>
          <a:lstStyle/>
          <a:p>
            <a:pPr algn="ctr"/>
            <a:r>
              <a:rPr lang="en-US" altLang="zh-CN" sz="3200" b="1" dirty="0">
                <a:ln w="22225">
                  <a:solidFill>
                    <a:schemeClr val="accent2"/>
                  </a:solidFill>
                  <a:prstDash val="solid"/>
                </a:ln>
                <a:solidFill>
                  <a:schemeClr val="accent2">
                    <a:lumMod val="40000"/>
                    <a:lumOff val="60000"/>
                  </a:schemeClr>
                </a:solidFill>
              </a:rPr>
              <a:t>C++</a:t>
            </a:r>
          </a:p>
          <a:p>
            <a:pPr algn="ctr"/>
            <a:r>
              <a:rPr lang="en-US" altLang="zh-CN" sz="3200" b="1" dirty="0">
                <a:ln w="22225">
                  <a:solidFill>
                    <a:schemeClr val="accent2"/>
                  </a:solidFill>
                  <a:prstDash val="solid"/>
                </a:ln>
                <a:solidFill>
                  <a:schemeClr val="accent2">
                    <a:lumMod val="40000"/>
                    <a:lumOff val="60000"/>
                  </a:schemeClr>
                </a:solidFill>
              </a:rPr>
              <a:t>Java</a:t>
            </a:r>
          </a:p>
          <a:p>
            <a:pPr algn="ctr"/>
            <a:r>
              <a:rPr lang="en-US" altLang="zh-CN" sz="3200" b="1" dirty="0">
                <a:ln w="22225">
                  <a:solidFill>
                    <a:schemeClr val="accent2"/>
                  </a:solidFill>
                  <a:prstDash val="solid"/>
                </a:ln>
                <a:solidFill>
                  <a:schemeClr val="accent2">
                    <a:lumMod val="40000"/>
                    <a:lumOff val="60000"/>
                  </a:schemeClr>
                </a:solidFill>
              </a:rPr>
              <a:t>Python</a:t>
            </a:r>
          </a:p>
          <a:p>
            <a:pPr algn="ctr"/>
            <a:r>
              <a:rPr lang="en-US" altLang="zh-CN" sz="3200" b="1" dirty="0">
                <a:ln w="22225">
                  <a:solidFill>
                    <a:schemeClr val="accent2"/>
                  </a:solidFill>
                  <a:prstDash val="solid"/>
                </a:ln>
                <a:solidFill>
                  <a:schemeClr val="accent2">
                    <a:lumMod val="40000"/>
                    <a:lumOff val="60000"/>
                  </a:schemeClr>
                </a:solidFill>
              </a:rPr>
              <a:t>Swift</a:t>
            </a:r>
          </a:p>
          <a:p>
            <a:pPr algn="ctr"/>
            <a:r>
              <a:rPr lang="en-US" altLang="zh-CN" sz="3200" b="1" dirty="0">
                <a:ln w="22225">
                  <a:solidFill>
                    <a:schemeClr val="accent2"/>
                  </a:solidFill>
                  <a:prstDash val="solid"/>
                </a:ln>
                <a:solidFill>
                  <a:schemeClr val="accent2">
                    <a:lumMod val="40000"/>
                    <a:lumOff val="60000"/>
                  </a:schemeClr>
                </a:solidFill>
              </a:rPr>
              <a:t>Php</a:t>
            </a:r>
          </a:p>
          <a:p>
            <a:pPr algn="ctr"/>
            <a:r>
              <a:rPr lang="en-US" altLang="zh-CN" sz="3200" b="1" dirty="0">
                <a:ln w="22225">
                  <a:solidFill>
                    <a:schemeClr val="accent2"/>
                  </a:solidFill>
                  <a:prstDash val="solid"/>
                </a:ln>
                <a:solidFill>
                  <a:schemeClr val="accent2">
                    <a:lumMod val="40000"/>
                    <a:lumOff val="60000"/>
                  </a:schemeClr>
                </a:solidFill>
              </a:rPr>
              <a:t>. . .</a:t>
            </a:r>
            <a:endParaRPr lang="zh-CN" altLang="en-US" sz="3200" b="1" dirty="0">
              <a:ln w="22225">
                <a:solidFill>
                  <a:schemeClr val="accent2"/>
                </a:solidFill>
                <a:prstDash val="solid"/>
              </a:ln>
              <a:solidFill>
                <a:schemeClr val="accent2">
                  <a:lumMod val="40000"/>
                  <a:lumOff val="60000"/>
                </a:schemeClr>
              </a:solidFill>
            </a:endParaRPr>
          </a:p>
        </p:txBody>
      </p:sp>
      <p:cxnSp>
        <p:nvCxnSpPr>
          <p:cNvPr id="10" name="直接箭头连接符 9">
            <a:extLst>
              <a:ext uri="{FF2B5EF4-FFF2-40B4-BE49-F238E27FC236}">
                <a16:creationId xmlns:a16="http://schemas.microsoft.com/office/drawing/2014/main" id="{7BCC0CE8-F9BF-4917-A9B2-723E59E4C405}"/>
              </a:ext>
            </a:extLst>
          </p:cNvPr>
          <p:cNvCxnSpPr/>
          <p:nvPr/>
        </p:nvCxnSpPr>
        <p:spPr>
          <a:xfrm flipH="1" flipV="1">
            <a:off x="8323118" y="3747647"/>
            <a:ext cx="1953491" cy="1749144"/>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cxnSp>
        <p:nvCxnSpPr>
          <p:cNvPr id="39" name="直接箭头连接符 38">
            <a:extLst>
              <a:ext uri="{FF2B5EF4-FFF2-40B4-BE49-F238E27FC236}">
                <a16:creationId xmlns:a16="http://schemas.microsoft.com/office/drawing/2014/main" id="{520A99D1-E60D-45A5-9A93-5FBF9643096C}"/>
              </a:ext>
            </a:extLst>
          </p:cNvPr>
          <p:cNvCxnSpPr>
            <a:cxnSpLocks/>
          </p:cNvCxnSpPr>
          <p:nvPr/>
        </p:nvCxnSpPr>
        <p:spPr>
          <a:xfrm flipH="1">
            <a:off x="8264418" y="6244937"/>
            <a:ext cx="1805767" cy="118985"/>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sp>
        <p:nvSpPr>
          <p:cNvPr id="12" name="矩形 11">
            <a:extLst>
              <a:ext uri="{FF2B5EF4-FFF2-40B4-BE49-F238E27FC236}">
                <a16:creationId xmlns:a16="http://schemas.microsoft.com/office/drawing/2014/main" id="{C84BD84A-EAEF-4A18-8C5E-9C8CDC280FD7}"/>
              </a:ext>
            </a:extLst>
          </p:cNvPr>
          <p:cNvSpPr/>
          <p:nvPr/>
        </p:nvSpPr>
        <p:spPr>
          <a:xfrm>
            <a:off x="837123" y="1250066"/>
            <a:ext cx="2565834" cy="717630"/>
          </a:xfrm>
          <a:prstGeom prst="rect">
            <a:avLst/>
          </a:prstGeom>
          <a:noFill/>
          <a:ln w="28575">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41057247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7">
                                            <p:txEl>
                                              <p:pRg st="0" end="0"/>
                                            </p:txEl>
                                          </p:spTgt>
                                        </p:tgtEl>
                                        <p:attrNameLst>
                                          <p:attrName>style.visibility</p:attrName>
                                        </p:attrNameLst>
                                      </p:cBhvr>
                                      <p:to>
                                        <p:strVal val="visible"/>
                                      </p:to>
                                    </p:set>
                                    <p:animEffect transition="in" filter="blinds(horizontal)">
                                      <p:cBhvr>
                                        <p:cTn id="7" dur="500"/>
                                        <p:tgtEl>
                                          <p:spTgt spid="3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7">
                                            <p:txEl>
                                              <p:pRg st="1" end="1"/>
                                            </p:txEl>
                                          </p:spTgt>
                                        </p:tgtEl>
                                        <p:attrNameLst>
                                          <p:attrName>style.visibility</p:attrName>
                                        </p:attrNameLst>
                                      </p:cBhvr>
                                      <p:to>
                                        <p:strVal val="visible"/>
                                      </p:to>
                                    </p:set>
                                    <p:animEffect transition="in" filter="blinds(horizontal)">
                                      <p:cBhvr>
                                        <p:cTn id="17" dur="500"/>
                                        <p:tgtEl>
                                          <p:spTgt spid="37">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7">
                                            <p:txEl>
                                              <p:pRg st="2" end="2"/>
                                            </p:txEl>
                                          </p:spTgt>
                                        </p:tgtEl>
                                        <p:attrNameLst>
                                          <p:attrName>style.visibility</p:attrName>
                                        </p:attrNameLst>
                                      </p:cBhvr>
                                      <p:to>
                                        <p:strVal val="visible"/>
                                      </p:to>
                                    </p:set>
                                    <p:animEffect transition="in" filter="blinds(horizontal)">
                                      <p:cBhvr>
                                        <p:cTn id="22" dur="500"/>
                                        <p:tgtEl>
                                          <p:spTgt spid="37">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linds(horizontal)">
                                      <p:cBhvr>
                                        <p:cTn id="32" dur="500"/>
                                        <p:tgtEl>
                                          <p:spTgt spid="10"/>
                                        </p:tgtEl>
                                      </p:cBhvr>
                                    </p:animEffect>
                                  </p:childTnLst>
                                </p:cTn>
                              </p:par>
                              <p:par>
                                <p:cTn id="33" presetID="3" presetClass="entr" presetSubtype="10" fill="hold" nodeType="with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blinds(horizontal)">
                                      <p:cBhvr>
                                        <p:cTn id="35" dur="500"/>
                                        <p:tgtEl>
                                          <p:spTgt spid="39"/>
                                        </p:tgtEl>
                                      </p:cBhvr>
                                    </p:animEffect>
                                  </p:childTnLst>
                                </p:cTn>
                              </p:par>
                              <p:par>
                                <p:cTn id="36" presetID="3" presetClass="entr" presetSubtype="10"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blinds(horizontal)">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745268" cy="762623"/>
            <a:chOff x="837121" y="278221"/>
            <a:chExt cx="3745268" cy="762622"/>
          </a:xfrm>
        </p:grpSpPr>
        <p:sp>
          <p:nvSpPr>
            <p:cNvPr id="42" name="矩形 41"/>
            <p:cNvSpPr/>
            <p:nvPr/>
          </p:nvSpPr>
          <p:spPr>
            <a:xfrm>
              <a:off x="837121" y="733066"/>
              <a:ext cx="374526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are you taking this course</a:t>
              </a:r>
            </a:p>
          </p:txBody>
        </p:sp>
        <p:sp>
          <p:nvSpPr>
            <p:cNvPr id="43" name="矩形 42"/>
            <p:cNvSpPr/>
            <p:nvPr/>
          </p:nvSpPr>
          <p:spPr>
            <a:xfrm>
              <a:off x="1197484" y="278221"/>
              <a:ext cx="3212161"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为什么学这门课？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10" name="矩形 9">
            <a:extLst>
              <a:ext uri="{FF2B5EF4-FFF2-40B4-BE49-F238E27FC236}">
                <a16:creationId xmlns:a16="http://schemas.microsoft.com/office/drawing/2014/main" id="{1A58D747-CD42-4971-9BE7-F33B4350F2E2}"/>
              </a:ext>
            </a:extLst>
          </p:cNvPr>
          <p:cNvSpPr/>
          <p:nvPr/>
        </p:nvSpPr>
        <p:spPr>
          <a:xfrm>
            <a:off x="993493" y="1794614"/>
            <a:ext cx="5102508" cy="2246769"/>
          </a:xfrm>
          <a:prstGeom prst="rect">
            <a:avLst/>
          </a:prstGeom>
          <a:ln>
            <a:solidFill>
              <a:schemeClr val="accent1"/>
            </a:solidFill>
          </a:ln>
        </p:spPr>
        <p:txBody>
          <a:bodyPr wrap="square" lIns="72000" rIns="72000">
            <a:spAutoFit/>
          </a:bodyPr>
          <a:lstStyle/>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sum(int a[ ], unsigned len)</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int   i</a:t>
            </a:r>
            <a:r>
              <a:rPr lang="zh-CN" altLang="nn-NO" sz="2000" dirty="0">
                <a:solidFill>
                  <a:srgbClr val="333333"/>
                </a:solidFill>
                <a:latin typeface="微软雅黑" panose="020B0503020204020204" pitchFamily="34" charset="-122"/>
                <a:ea typeface="微软雅黑" panose="020B0503020204020204" pitchFamily="34" charset="-122"/>
                <a:cs typeface="+mn-ea"/>
                <a:sym typeface="+mn-lt"/>
              </a:rPr>
              <a:t>，</a:t>
            </a: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sum = 0;</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for  (i = 0; i &lt;= len–1; i++)</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sum += a[i];</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return sum;</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a:t>
            </a:r>
          </a:p>
        </p:txBody>
      </p:sp>
      <p:sp>
        <p:nvSpPr>
          <p:cNvPr id="11" name="矩形 10">
            <a:extLst>
              <a:ext uri="{FF2B5EF4-FFF2-40B4-BE49-F238E27FC236}">
                <a16:creationId xmlns:a16="http://schemas.microsoft.com/office/drawing/2014/main" id="{F1AD23C2-2A93-4001-AA55-A4C61AE752A1}"/>
              </a:ext>
            </a:extLst>
          </p:cNvPr>
          <p:cNvSpPr/>
          <p:nvPr/>
        </p:nvSpPr>
        <p:spPr>
          <a:xfrm>
            <a:off x="993492" y="1335872"/>
            <a:ext cx="10224636" cy="461665"/>
          </a:xfrm>
          <a:prstGeom prst="rect">
            <a:avLst/>
          </a:prstGeom>
          <a:solidFill>
            <a:srgbClr val="056BB4"/>
          </a:solidFill>
        </p:spPr>
        <p:txBody>
          <a:bodyPr wrap="square">
            <a:spAutoFit/>
          </a:bodyPr>
          <a:lstStyle/>
          <a:p>
            <a:pPr algn="ctr"/>
            <a:r>
              <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rPr>
              <a:t>华为笔试题</a:t>
            </a:r>
          </a:p>
        </p:txBody>
      </p:sp>
      <p:sp>
        <p:nvSpPr>
          <p:cNvPr id="12" name="矩形 11">
            <a:extLst>
              <a:ext uri="{FF2B5EF4-FFF2-40B4-BE49-F238E27FC236}">
                <a16:creationId xmlns:a16="http://schemas.microsoft.com/office/drawing/2014/main" id="{0FEA4EB0-666B-484C-822C-114C6CC0E3EC}"/>
              </a:ext>
            </a:extLst>
          </p:cNvPr>
          <p:cNvSpPr/>
          <p:nvPr/>
        </p:nvSpPr>
        <p:spPr>
          <a:xfrm>
            <a:off x="6095999" y="1794612"/>
            <a:ext cx="5102508" cy="2232000"/>
          </a:xfrm>
          <a:prstGeom prst="rect">
            <a:avLst/>
          </a:prstGeom>
          <a:ln>
            <a:solidFill>
              <a:schemeClr val="accent1"/>
            </a:solidFill>
          </a:ln>
        </p:spPr>
        <p:txBody>
          <a:bodyPr wrap="square" lIns="72000" rIns="72000">
            <a:spAutoFit/>
          </a:bodyPr>
          <a:lstStyle/>
          <a:p>
            <a:pPr algn="just">
              <a:lnSpc>
                <a:spcPts val="4200"/>
              </a:lnSpc>
            </a:pPr>
            <a:r>
              <a:rPr lang="zh-CN" altLang="en-US" sz="2200" dirty="0">
                <a:solidFill>
                  <a:srgbClr val="333333"/>
                </a:solidFill>
                <a:latin typeface="微软雅黑" panose="020B0503020204020204" pitchFamily="34" charset="-122"/>
                <a:ea typeface="微软雅黑" panose="020B0503020204020204" pitchFamily="34" charset="-122"/>
                <a:cs typeface="+mn-ea"/>
                <a:sym typeface="+mn-lt"/>
              </a:rPr>
              <a:t>当参数</a:t>
            </a:r>
            <a:r>
              <a:rPr lang="en-US" altLang="zh-CN" sz="2200" dirty="0" err="1">
                <a:solidFill>
                  <a:srgbClr val="333333"/>
                </a:solidFill>
                <a:latin typeface="微软雅黑" panose="020B0503020204020204" pitchFamily="34" charset="-122"/>
                <a:ea typeface="微软雅黑" panose="020B0503020204020204" pitchFamily="34" charset="-122"/>
                <a:cs typeface="+mn-ea"/>
                <a:sym typeface="+mn-lt"/>
              </a:rPr>
              <a:t>len</a:t>
            </a:r>
            <a:r>
              <a:rPr lang="zh-CN" altLang="en-US" sz="2200" dirty="0">
                <a:solidFill>
                  <a:srgbClr val="333333"/>
                </a:solidFill>
                <a:latin typeface="微软雅黑" panose="020B0503020204020204" pitchFamily="34" charset="-122"/>
                <a:ea typeface="微软雅黑" panose="020B0503020204020204" pitchFamily="34" charset="-122"/>
                <a:cs typeface="+mn-ea"/>
                <a:sym typeface="+mn-lt"/>
              </a:rPr>
              <a:t>为</a:t>
            </a:r>
            <a:r>
              <a:rPr lang="en-US" altLang="zh-CN" sz="2200" dirty="0">
                <a:solidFill>
                  <a:srgbClr val="333333"/>
                </a:solidFill>
                <a:latin typeface="微软雅黑" panose="020B0503020204020204" pitchFamily="34" charset="-122"/>
                <a:ea typeface="微软雅黑" panose="020B0503020204020204" pitchFamily="34" charset="-122"/>
                <a:cs typeface="+mn-ea"/>
                <a:sym typeface="+mn-lt"/>
              </a:rPr>
              <a:t>0</a:t>
            </a:r>
            <a:r>
              <a:rPr lang="zh-CN" altLang="en-US" sz="2200" dirty="0">
                <a:solidFill>
                  <a:srgbClr val="333333"/>
                </a:solidFill>
                <a:latin typeface="微软雅黑" panose="020B0503020204020204" pitchFamily="34" charset="-122"/>
                <a:ea typeface="微软雅黑" panose="020B0503020204020204" pitchFamily="34" charset="-122"/>
                <a:cs typeface="+mn-ea"/>
                <a:sym typeface="+mn-lt"/>
              </a:rPr>
              <a:t>时，返回值应该是</a:t>
            </a:r>
            <a:r>
              <a:rPr lang="en-US" altLang="zh-CN" sz="2200" dirty="0">
                <a:solidFill>
                  <a:srgbClr val="333333"/>
                </a:solidFill>
                <a:latin typeface="微软雅黑" panose="020B0503020204020204" pitchFamily="34" charset="-122"/>
                <a:ea typeface="微软雅黑" panose="020B0503020204020204" pitchFamily="34" charset="-122"/>
                <a:cs typeface="+mn-ea"/>
                <a:sym typeface="+mn-lt"/>
              </a:rPr>
              <a:t>0</a:t>
            </a:r>
            <a:r>
              <a:rPr lang="zh-CN" altLang="en-US" sz="2200" dirty="0">
                <a:solidFill>
                  <a:srgbClr val="333333"/>
                </a:solidFill>
                <a:latin typeface="微软雅黑" panose="020B0503020204020204" pitchFamily="34" charset="-122"/>
                <a:ea typeface="微软雅黑" panose="020B0503020204020204" pitchFamily="34" charset="-122"/>
                <a:cs typeface="+mn-ea"/>
                <a:sym typeface="+mn-lt"/>
              </a:rPr>
              <a:t>，但是在机器上执行时，却发生</a:t>
            </a:r>
            <a:r>
              <a:rPr lang="zh-CN" altLang="en-US" sz="2200" dirty="0">
                <a:solidFill>
                  <a:srgbClr val="FF0066"/>
                </a:solidFill>
                <a:latin typeface="微软雅黑" panose="020B0503020204020204" pitchFamily="34" charset="-122"/>
                <a:ea typeface="微软雅黑" panose="020B0503020204020204" pitchFamily="34" charset="-122"/>
                <a:cs typeface="+mn-ea"/>
                <a:sym typeface="+mn-lt"/>
              </a:rPr>
              <a:t>访存异常</a:t>
            </a:r>
            <a:r>
              <a:rPr lang="zh-CN" altLang="en-US" sz="2200" dirty="0">
                <a:solidFill>
                  <a:srgbClr val="333333"/>
                </a:solidFill>
                <a:latin typeface="微软雅黑" panose="020B0503020204020204" pitchFamily="34" charset="-122"/>
                <a:ea typeface="微软雅黑" panose="020B0503020204020204" pitchFamily="34" charset="-122"/>
                <a:cs typeface="+mn-ea"/>
                <a:sym typeface="+mn-lt"/>
              </a:rPr>
              <a:t>，如下图所示。请问为什么发生访存异常？为什么访问违例地址是</a:t>
            </a:r>
            <a:r>
              <a:rPr lang="en-US" altLang="zh-CN" sz="2200" dirty="0">
                <a:solidFill>
                  <a:srgbClr val="333333"/>
                </a:solidFill>
                <a:latin typeface="微软雅黑" panose="020B0503020204020204" pitchFamily="34" charset="-122"/>
                <a:ea typeface="微软雅黑" panose="020B0503020204020204" pitchFamily="34" charset="-122"/>
                <a:cs typeface="+mn-ea"/>
                <a:sym typeface="+mn-lt"/>
              </a:rPr>
              <a:t>0xC0000005</a:t>
            </a:r>
            <a:r>
              <a:rPr lang="zh-CN" altLang="en-US" sz="2200" dirty="0">
                <a:solidFill>
                  <a:srgbClr val="333333"/>
                </a:solidFill>
                <a:latin typeface="微软雅黑" panose="020B0503020204020204" pitchFamily="34" charset="-122"/>
                <a:ea typeface="微软雅黑" panose="020B0503020204020204" pitchFamily="34" charset="-122"/>
                <a:cs typeface="+mn-ea"/>
                <a:sym typeface="+mn-lt"/>
              </a:rPr>
              <a:t>？</a:t>
            </a:r>
            <a:endParaRPr lang="nn-NO" altLang="zh-CN" sz="2200" dirty="0">
              <a:solidFill>
                <a:srgbClr val="333333"/>
              </a:solidFill>
              <a:latin typeface="微软雅黑" panose="020B0503020204020204" pitchFamily="34" charset="-122"/>
              <a:ea typeface="微软雅黑" panose="020B0503020204020204" pitchFamily="34" charset="-122"/>
              <a:cs typeface="+mn-ea"/>
              <a:sym typeface="+mn-lt"/>
            </a:endParaRPr>
          </a:p>
        </p:txBody>
      </p:sp>
      <p:pic>
        <p:nvPicPr>
          <p:cNvPr id="13" name="Picture 7">
            <a:extLst>
              <a:ext uri="{FF2B5EF4-FFF2-40B4-BE49-F238E27FC236}">
                <a16:creationId xmlns:a16="http://schemas.microsoft.com/office/drawing/2014/main" id="{D5CC4431-E243-486A-9FDD-AF4E06E57D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3492" y="4255700"/>
            <a:ext cx="5140603" cy="1873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矩形 15">
            <a:extLst>
              <a:ext uri="{FF2B5EF4-FFF2-40B4-BE49-F238E27FC236}">
                <a16:creationId xmlns:a16="http://schemas.microsoft.com/office/drawing/2014/main" id="{9C087593-CFFD-4C85-B17B-D3F3D8495B8B}"/>
              </a:ext>
            </a:extLst>
          </p:cNvPr>
          <p:cNvSpPr/>
          <p:nvPr/>
        </p:nvSpPr>
        <p:spPr>
          <a:xfrm>
            <a:off x="6134095" y="4255700"/>
            <a:ext cx="5102508" cy="1938992"/>
          </a:xfrm>
          <a:prstGeom prst="rect">
            <a:avLst/>
          </a:prstGeom>
          <a:ln>
            <a:solidFill>
              <a:schemeClr val="accent1"/>
            </a:solidFill>
          </a:ln>
        </p:spPr>
        <p:txBody>
          <a:bodyPr wrap="square" lIns="72000" rIns="72000">
            <a:spAutoFit/>
          </a:bodyPr>
          <a:lstStyle/>
          <a:p>
            <a:pPr algn="just"/>
            <a:r>
              <a:rPr lang="zh-CN" altLang="en-US" sz="2000" dirty="0">
                <a:solidFill>
                  <a:srgbClr val="0066FF"/>
                </a:solidFill>
                <a:latin typeface="微软雅黑" panose="020B0503020204020204" pitchFamily="34" charset="-122"/>
                <a:ea typeface="微软雅黑" panose="020B0503020204020204" pitchFamily="34" charset="-122"/>
                <a:cs typeface="+mn-ea"/>
                <a:sym typeface="+mn-lt"/>
              </a:rPr>
              <a:t>解决这个问题需要知道：</a:t>
            </a:r>
            <a:endParaRPr lang="en-US" altLang="zh-CN" sz="2000" dirty="0">
              <a:solidFill>
                <a:srgbClr val="0066FF"/>
              </a:solidFill>
              <a:latin typeface="微软雅黑" panose="020B0503020204020204" pitchFamily="34" charset="-122"/>
              <a:ea typeface="微软雅黑" panose="020B0503020204020204" pitchFamily="34" charset="-122"/>
              <a:cs typeface="+mn-ea"/>
              <a:sym typeface="+mn-lt"/>
            </a:endParaRPr>
          </a:p>
          <a:p>
            <a:pPr marL="342900" indent="-342900" algn="just">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高级语言中运算规则</a:t>
            </a:r>
            <a:r>
              <a:rPr lang="zh-CN" altLang="en-US" sz="2000" dirty="0">
                <a:solidFill>
                  <a:srgbClr val="7030A0"/>
                </a:solidFill>
                <a:latin typeface="微软雅黑" panose="020B0503020204020204" pitchFamily="34" charset="-122"/>
                <a:ea typeface="微软雅黑" panose="020B0503020204020204" pitchFamily="34" charset="-122"/>
                <a:cs typeface="+mn-ea"/>
                <a:sym typeface="+mn-lt"/>
              </a:rPr>
              <a:t>（程序设计）</a:t>
            </a:r>
          </a:p>
          <a:p>
            <a:pPr marL="342900" indent="-342900" algn="just">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机器指令的含义和执行（计算机组成原理）</a:t>
            </a:r>
          </a:p>
          <a:p>
            <a:pPr marL="342900" indent="-342900" algn="just">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计算机内部的运算电路（计算机组成原理）</a:t>
            </a:r>
          </a:p>
          <a:p>
            <a:pPr marL="342900" indent="-342900" algn="just">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异常的检测和处理（操作系统）</a:t>
            </a:r>
          </a:p>
          <a:p>
            <a:pPr marL="342900" indent="-342900" algn="just">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虚拟地址空间（操作系统）</a:t>
            </a:r>
          </a:p>
        </p:txBody>
      </p:sp>
    </p:spTree>
    <p:extLst>
      <p:ext uri="{BB962C8B-B14F-4D97-AF65-F5344CB8AC3E}">
        <p14:creationId xmlns:p14="http://schemas.microsoft.com/office/powerpoint/2010/main" val="74703259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linds(horizontal)">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745268" cy="762623"/>
            <a:chOff x="837121" y="278221"/>
            <a:chExt cx="3745268" cy="762622"/>
          </a:xfrm>
        </p:grpSpPr>
        <p:sp>
          <p:nvSpPr>
            <p:cNvPr id="42" name="矩形 41"/>
            <p:cNvSpPr/>
            <p:nvPr/>
          </p:nvSpPr>
          <p:spPr>
            <a:xfrm>
              <a:off x="837121" y="733066"/>
              <a:ext cx="374526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are you taking this course</a:t>
              </a:r>
            </a:p>
          </p:txBody>
        </p:sp>
        <p:sp>
          <p:nvSpPr>
            <p:cNvPr id="43" name="矩形 42"/>
            <p:cNvSpPr/>
            <p:nvPr/>
          </p:nvSpPr>
          <p:spPr>
            <a:xfrm>
              <a:off x="1197484" y="278221"/>
              <a:ext cx="3212161"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为什么学这门课？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10" name="矩形 9">
            <a:extLst>
              <a:ext uri="{FF2B5EF4-FFF2-40B4-BE49-F238E27FC236}">
                <a16:creationId xmlns:a16="http://schemas.microsoft.com/office/drawing/2014/main" id="{1A58D747-CD42-4971-9BE7-F33B4350F2E2}"/>
              </a:ext>
            </a:extLst>
          </p:cNvPr>
          <p:cNvSpPr/>
          <p:nvPr/>
        </p:nvSpPr>
        <p:spPr>
          <a:xfrm>
            <a:off x="993492" y="1794614"/>
            <a:ext cx="10205015" cy="3477875"/>
          </a:xfrm>
          <a:prstGeom prst="rect">
            <a:avLst/>
          </a:prstGeom>
          <a:ln>
            <a:solidFill>
              <a:schemeClr val="accent1"/>
            </a:solidFill>
          </a:ln>
        </p:spPr>
        <p:txBody>
          <a:bodyPr wrap="square" lIns="72000" rIns="72000">
            <a:spAutoFit/>
          </a:bodyPr>
          <a:lstStyle/>
          <a:p>
            <a:pPr algn="just">
              <a:lnSpc>
                <a:spcPts val="2400"/>
              </a:lnSpc>
            </a:pP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 </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复制数组到一片存储区域，</a:t>
            </a: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count</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为数组元素个数 *</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int copy_array(int *array, int count) { </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int i;  </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 </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在堆区申请一块内存 *</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a:t>
            </a:r>
          </a:p>
          <a:p>
            <a:pPr algn="just">
              <a:lnSpc>
                <a:spcPts val="2400"/>
              </a:lnSpc>
            </a:pP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  	 </a:t>
            </a: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int *myarray = (int *) malloc(count*sizeof(int)); </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if (myarray == NULL) </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return -1;</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for (i = 0; i &lt; count; i++) </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myarray[i] = array[i]; </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return count; </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a:t>
            </a:r>
          </a:p>
        </p:txBody>
      </p:sp>
      <p:sp>
        <p:nvSpPr>
          <p:cNvPr id="11" name="矩形 10">
            <a:extLst>
              <a:ext uri="{FF2B5EF4-FFF2-40B4-BE49-F238E27FC236}">
                <a16:creationId xmlns:a16="http://schemas.microsoft.com/office/drawing/2014/main" id="{F1AD23C2-2A93-4001-AA55-A4C61AE752A1}"/>
              </a:ext>
            </a:extLst>
          </p:cNvPr>
          <p:cNvSpPr/>
          <p:nvPr/>
        </p:nvSpPr>
        <p:spPr>
          <a:xfrm>
            <a:off x="993492" y="1335872"/>
            <a:ext cx="10224636" cy="461665"/>
          </a:xfrm>
          <a:prstGeom prst="rect">
            <a:avLst/>
          </a:prstGeom>
          <a:solidFill>
            <a:srgbClr val="056BB4"/>
          </a:solidFill>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腾讯笔试</a:t>
            </a:r>
            <a:r>
              <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rPr>
              <a:t>题</a:t>
            </a:r>
          </a:p>
        </p:txBody>
      </p:sp>
      <p:sp>
        <p:nvSpPr>
          <p:cNvPr id="14" name="矩形 13">
            <a:extLst>
              <a:ext uri="{FF2B5EF4-FFF2-40B4-BE49-F238E27FC236}">
                <a16:creationId xmlns:a16="http://schemas.microsoft.com/office/drawing/2014/main" id="{4D5639DA-6097-491A-BCA3-49C2522B9A33}"/>
              </a:ext>
            </a:extLst>
          </p:cNvPr>
          <p:cNvSpPr/>
          <p:nvPr/>
        </p:nvSpPr>
        <p:spPr>
          <a:xfrm>
            <a:off x="8229599" y="4158881"/>
            <a:ext cx="2968907" cy="1102033"/>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72000" rIns="72000">
            <a:spAutoFit/>
          </a:bodyPr>
          <a:lstStyle/>
          <a:p>
            <a:pPr algn="just">
              <a:lnSpc>
                <a:spcPts val="4200"/>
              </a:lnSpc>
            </a:pPr>
            <a:r>
              <a:rPr lang="zh-CN" altLang="en-US" sz="2200" dirty="0">
                <a:solidFill>
                  <a:srgbClr val="333333"/>
                </a:solidFill>
                <a:latin typeface="微软雅黑" panose="020B0503020204020204" pitchFamily="34" charset="-122"/>
                <a:ea typeface="微软雅黑" panose="020B0503020204020204" pitchFamily="34" charset="-122"/>
                <a:cs typeface="+mn-ea"/>
                <a:sym typeface="+mn-lt"/>
              </a:rPr>
              <a:t>当</a:t>
            </a:r>
            <a:r>
              <a:rPr lang="en-US" altLang="zh-CN" sz="2200" dirty="0">
                <a:solidFill>
                  <a:srgbClr val="333333"/>
                </a:solidFill>
                <a:latin typeface="微软雅黑" panose="020B0503020204020204" pitchFamily="34" charset="-122"/>
                <a:ea typeface="微软雅黑" panose="020B0503020204020204" pitchFamily="34" charset="-122"/>
                <a:cs typeface="+mn-ea"/>
                <a:sym typeface="+mn-lt"/>
              </a:rPr>
              <a:t>count=2</a:t>
            </a:r>
            <a:r>
              <a:rPr lang="en-US" altLang="zh-CN" sz="2200" baseline="30000" dirty="0">
                <a:solidFill>
                  <a:srgbClr val="333333"/>
                </a:solidFill>
                <a:latin typeface="微软雅黑" panose="020B0503020204020204" pitchFamily="34" charset="-122"/>
                <a:ea typeface="微软雅黑" panose="020B0503020204020204" pitchFamily="34" charset="-122"/>
                <a:cs typeface="+mn-ea"/>
                <a:sym typeface="+mn-lt"/>
              </a:rPr>
              <a:t>30</a:t>
            </a:r>
            <a:r>
              <a:rPr lang="en-US" altLang="zh-CN" sz="2200" dirty="0">
                <a:solidFill>
                  <a:srgbClr val="333333"/>
                </a:solidFill>
                <a:latin typeface="微软雅黑" panose="020B0503020204020204" pitchFamily="34" charset="-122"/>
                <a:ea typeface="微软雅黑" panose="020B0503020204020204" pitchFamily="34" charset="-122"/>
                <a:cs typeface="+mn-ea"/>
                <a:sym typeface="+mn-lt"/>
              </a:rPr>
              <a:t>+1</a:t>
            </a:r>
            <a:r>
              <a:rPr lang="zh-CN" altLang="en-US" sz="2200" dirty="0">
                <a:solidFill>
                  <a:srgbClr val="333333"/>
                </a:solidFill>
                <a:latin typeface="微软雅黑" panose="020B0503020204020204" pitchFamily="34" charset="-122"/>
                <a:ea typeface="微软雅黑" panose="020B0503020204020204" pitchFamily="34" charset="-122"/>
                <a:cs typeface="+mn-ea"/>
                <a:sym typeface="+mn-lt"/>
              </a:rPr>
              <a:t>时， 程序会发生什么情况？</a:t>
            </a:r>
          </a:p>
        </p:txBody>
      </p:sp>
      <p:sp>
        <p:nvSpPr>
          <p:cNvPr id="15" name="矩形 14">
            <a:extLst>
              <a:ext uri="{FF2B5EF4-FFF2-40B4-BE49-F238E27FC236}">
                <a16:creationId xmlns:a16="http://schemas.microsoft.com/office/drawing/2014/main" id="{A4C18172-4CE4-496D-AAF0-156FFBB0DD04}"/>
              </a:ext>
            </a:extLst>
          </p:cNvPr>
          <p:cNvSpPr/>
          <p:nvPr/>
        </p:nvSpPr>
        <p:spPr>
          <a:xfrm>
            <a:off x="993492" y="5272489"/>
            <a:ext cx="10224636" cy="1323439"/>
          </a:xfrm>
          <a:prstGeom prst="rect">
            <a:avLst/>
          </a:prstGeom>
          <a:ln>
            <a:solidFill>
              <a:schemeClr val="accent1"/>
            </a:solidFill>
          </a:ln>
        </p:spPr>
        <p:txBody>
          <a:bodyPr wrap="square" lIns="72000" rIns="72000">
            <a:spAutoFit/>
          </a:bodyPr>
          <a:lstStyle/>
          <a:p>
            <a:pPr algn="just"/>
            <a:r>
              <a:rPr lang="zh-CN" altLang="en-US" sz="2000" dirty="0">
                <a:solidFill>
                  <a:srgbClr val="0066FF"/>
                </a:solidFill>
                <a:latin typeface="微软雅黑" panose="020B0503020204020204" pitchFamily="34" charset="-122"/>
                <a:ea typeface="微软雅黑" panose="020B0503020204020204" pitchFamily="34" charset="-122"/>
                <a:cs typeface="+mn-ea"/>
                <a:sym typeface="+mn-lt"/>
              </a:rPr>
              <a:t>解决这个问题需要知道：</a:t>
            </a:r>
            <a:endParaRPr lang="en-US" altLang="zh-CN" sz="2000" dirty="0">
              <a:solidFill>
                <a:srgbClr val="0066FF"/>
              </a:solidFill>
              <a:latin typeface="微软雅黑" panose="020B0503020204020204" pitchFamily="34" charset="-122"/>
              <a:ea typeface="微软雅黑" panose="020B0503020204020204" pitchFamily="34" charset="-122"/>
              <a:cs typeface="+mn-ea"/>
              <a:sym typeface="+mn-lt"/>
            </a:endParaRPr>
          </a:p>
          <a:p>
            <a:pPr marL="342900" indent="-342900" algn="just">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乘法运算及溢出（计算机组成原理）</a:t>
            </a:r>
            <a:endParaRPr lang="en-US" altLang="zh-CN" sz="2000" dirty="0">
              <a:solidFill>
                <a:srgbClr val="333333"/>
              </a:solidFill>
              <a:latin typeface="微软雅黑" panose="020B0503020204020204" pitchFamily="34" charset="-122"/>
              <a:ea typeface="微软雅黑" panose="020B0503020204020204" pitchFamily="34" charset="-122"/>
              <a:cs typeface="+mn-ea"/>
              <a:sym typeface="+mn-lt"/>
            </a:endParaRPr>
          </a:p>
          <a:p>
            <a:pPr marL="342900" indent="-342900" algn="just">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虚拟地址空间（操作系统）</a:t>
            </a:r>
            <a:endParaRPr lang="en-US" altLang="zh-CN" sz="2000" dirty="0">
              <a:solidFill>
                <a:srgbClr val="333333"/>
              </a:solidFill>
              <a:latin typeface="微软雅黑" panose="020B0503020204020204" pitchFamily="34" charset="-122"/>
              <a:ea typeface="微软雅黑" panose="020B0503020204020204" pitchFamily="34" charset="-122"/>
              <a:cs typeface="+mn-ea"/>
              <a:sym typeface="+mn-lt"/>
            </a:endParaRPr>
          </a:p>
          <a:p>
            <a:pPr marL="342900" indent="-342900" algn="just">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存储空间映射（操作系统、编译原理）</a:t>
            </a:r>
          </a:p>
        </p:txBody>
      </p:sp>
    </p:spTree>
    <p:extLst>
      <p:ext uri="{BB962C8B-B14F-4D97-AF65-F5344CB8AC3E}">
        <p14:creationId xmlns:p14="http://schemas.microsoft.com/office/powerpoint/2010/main" val="158495707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linds(horizontal)">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745268" cy="762623"/>
            <a:chOff x="837121" y="278221"/>
            <a:chExt cx="3745268" cy="762622"/>
          </a:xfrm>
        </p:grpSpPr>
        <p:sp>
          <p:nvSpPr>
            <p:cNvPr id="42" name="矩形 41"/>
            <p:cNvSpPr/>
            <p:nvPr/>
          </p:nvSpPr>
          <p:spPr>
            <a:xfrm>
              <a:off x="837121" y="733066"/>
              <a:ext cx="374526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are you taking this course</a:t>
              </a:r>
            </a:p>
          </p:txBody>
        </p:sp>
        <p:sp>
          <p:nvSpPr>
            <p:cNvPr id="43" name="矩形 42"/>
            <p:cNvSpPr/>
            <p:nvPr/>
          </p:nvSpPr>
          <p:spPr>
            <a:xfrm>
              <a:off x="1197484" y="278221"/>
              <a:ext cx="3212161"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为什么学这门课？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11" name="矩形 10">
            <a:extLst>
              <a:ext uri="{FF2B5EF4-FFF2-40B4-BE49-F238E27FC236}">
                <a16:creationId xmlns:a16="http://schemas.microsoft.com/office/drawing/2014/main" id="{F1AD23C2-2A93-4001-AA55-A4C61AE752A1}"/>
              </a:ext>
            </a:extLst>
          </p:cNvPr>
          <p:cNvSpPr/>
          <p:nvPr/>
        </p:nvSpPr>
        <p:spPr>
          <a:xfrm>
            <a:off x="993492" y="1335872"/>
            <a:ext cx="10224636" cy="461665"/>
          </a:xfrm>
          <a:prstGeom prst="rect">
            <a:avLst/>
          </a:prstGeom>
          <a:solidFill>
            <a:srgbClr val="056BB4"/>
          </a:solidFill>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百度笔试</a:t>
            </a:r>
            <a:r>
              <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rPr>
              <a:t>题</a:t>
            </a:r>
          </a:p>
        </p:txBody>
      </p:sp>
      <p:sp>
        <p:nvSpPr>
          <p:cNvPr id="12" name="矩形 11">
            <a:extLst>
              <a:ext uri="{FF2B5EF4-FFF2-40B4-BE49-F238E27FC236}">
                <a16:creationId xmlns:a16="http://schemas.microsoft.com/office/drawing/2014/main" id="{9C6D264B-CD85-4F8F-89C5-BC59FF8E14B5}"/>
              </a:ext>
            </a:extLst>
          </p:cNvPr>
          <p:cNvSpPr/>
          <p:nvPr/>
        </p:nvSpPr>
        <p:spPr>
          <a:xfrm>
            <a:off x="993493" y="1794614"/>
            <a:ext cx="5102508" cy="2554545"/>
          </a:xfrm>
          <a:prstGeom prst="rect">
            <a:avLst/>
          </a:prstGeom>
          <a:ln>
            <a:solidFill>
              <a:schemeClr val="accent1"/>
            </a:solidFill>
          </a:ln>
        </p:spPr>
        <p:txBody>
          <a:bodyPr wrap="square" lIns="72000" rIns="72000">
            <a:spAutoFit/>
          </a:bodyPr>
          <a:lstStyle/>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void copyij (int src[2048][2048],</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int dst[2048][2048])</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int i,j;</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for (i = 0; i &lt; 2048; i++)</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for (j = 0; j &lt; 2048; j++)</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dst[i][j] = src[i][j];</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a:t>
            </a:r>
          </a:p>
        </p:txBody>
      </p:sp>
      <p:sp>
        <p:nvSpPr>
          <p:cNvPr id="13" name="矩形 12">
            <a:extLst>
              <a:ext uri="{FF2B5EF4-FFF2-40B4-BE49-F238E27FC236}">
                <a16:creationId xmlns:a16="http://schemas.microsoft.com/office/drawing/2014/main" id="{0DC4E82D-4C82-43EA-970C-4280924E9B37}"/>
              </a:ext>
            </a:extLst>
          </p:cNvPr>
          <p:cNvSpPr/>
          <p:nvPr/>
        </p:nvSpPr>
        <p:spPr>
          <a:xfrm>
            <a:off x="6095999" y="1794613"/>
            <a:ext cx="5102508" cy="2554545"/>
          </a:xfrm>
          <a:prstGeom prst="rect">
            <a:avLst/>
          </a:prstGeom>
          <a:ln>
            <a:solidFill>
              <a:schemeClr val="accent1"/>
            </a:solidFill>
          </a:ln>
        </p:spPr>
        <p:txBody>
          <a:bodyPr wrap="square" lIns="72000" rIns="72000">
            <a:spAutoFit/>
          </a:bodyPr>
          <a:lstStyle/>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void copyji (int src[2048][2048],</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int dst[2048][2048])</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int i,j;</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for (j = 0; j &lt; 2048; j++)</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for (i = 0; i &lt; 2048; i++)</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dst[i][j] = src[i][j];</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a:t>
            </a:r>
          </a:p>
        </p:txBody>
      </p:sp>
      <p:sp>
        <p:nvSpPr>
          <p:cNvPr id="16" name="矩形 15">
            <a:extLst>
              <a:ext uri="{FF2B5EF4-FFF2-40B4-BE49-F238E27FC236}">
                <a16:creationId xmlns:a16="http://schemas.microsoft.com/office/drawing/2014/main" id="{4AFCBC0E-349D-43E6-A2EC-3F1378560224}"/>
              </a:ext>
            </a:extLst>
          </p:cNvPr>
          <p:cNvSpPr/>
          <p:nvPr/>
        </p:nvSpPr>
        <p:spPr>
          <a:xfrm>
            <a:off x="993491" y="4357810"/>
            <a:ext cx="10224636" cy="400110"/>
          </a:xfrm>
          <a:prstGeom prst="rect">
            <a:avLst/>
          </a:prstGeom>
          <a:ln>
            <a:solidFill>
              <a:schemeClr val="accent1"/>
            </a:solidFill>
          </a:ln>
        </p:spPr>
        <p:txBody>
          <a:bodyPr wrap="square" lIns="72000" rIns="72000">
            <a:spAutoFit/>
          </a:bodyPr>
          <a:lstStyle/>
          <a:p>
            <a:pPr algn="just">
              <a:lnSpc>
                <a:spcPts val="2400"/>
              </a:lnSpc>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这两个程序功能完全一样，但执行时间（主流配置的</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PC</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机）左边比右边快</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20</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倍，为什么？</a:t>
            </a:r>
            <a:endParaRPr lang="nn-NO" altLang="zh-CN" sz="2000" dirty="0">
              <a:solidFill>
                <a:srgbClr val="333333"/>
              </a:solidFill>
              <a:latin typeface="微软雅黑" panose="020B0503020204020204" pitchFamily="34" charset="-122"/>
              <a:ea typeface="微软雅黑" panose="020B0503020204020204" pitchFamily="34" charset="-122"/>
              <a:cs typeface="+mn-ea"/>
              <a:sym typeface="+mn-lt"/>
            </a:endParaRPr>
          </a:p>
        </p:txBody>
      </p:sp>
      <p:sp>
        <p:nvSpPr>
          <p:cNvPr id="17" name="矩形 16">
            <a:extLst>
              <a:ext uri="{FF2B5EF4-FFF2-40B4-BE49-F238E27FC236}">
                <a16:creationId xmlns:a16="http://schemas.microsoft.com/office/drawing/2014/main" id="{24B853B2-08DD-4B3A-AC10-2EAE600D5D75}"/>
              </a:ext>
            </a:extLst>
          </p:cNvPr>
          <p:cNvSpPr/>
          <p:nvPr/>
        </p:nvSpPr>
        <p:spPr>
          <a:xfrm>
            <a:off x="993491" y="4766571"/>
            <a:ext cx="10224636" cy="1589666"/>
          </a:xfrm>
          <a:prstGeom prst="rect">
            <a:avLst/>
          </a:prstGeom>
          <a:ln>
            <a:solidFill>
              <a:schemeClr val="accent1"/>
            </a:solidFill>
          </a:ln>
        </p:spPr>
        <p:txBody>
          <a:bodyPr wrap="square" lIns="72000" rIns="72000">
            <a:spAutoFit/>
          </a:bodyPr>
          <a:lstStyle/>
          <a:p>
            <a:pPr algn="just"/>
            <a:r>
              <a:rPr lang="zh-CN" altLang="en-US" sz="2000" dirty="0">
                <a:solidFill>
                  <a:srgbClr val="0066FF"/>
                </a:solidFill>
                <a:latin typeface="微软雅黑" panose="020B0503020204020204" pitchFamily="34" charset="-122"/>
                <a:ea typeface="微软雅黑" panose="020B0503020204020204" pitchFamily="34" charset="-122"/>
                <a:cs typeface="+mn-ea"/>
                <a:sym typeface="+mn-lt"/>
              </a:rPr>
              <a:t>解决这个问题需要知道：</a:t>
            </a:r>
            <a:endParaRPr lang="en-US" altLang="zh-CN" sz="2000" dirty="0">
              <a:solidFill>
                <a:srgbClr val="0066FF"/>
              </a:solidFill>
              <a:latin typeface="微软雅黑" panose="020B0503020204020204" pitchFamily="34" charset="-122"/>
              <a:ea typeface="微软雅黑" panose="020B0503020204020204" pitchFamily="34" charset="-122"/>
              <a:cs typeface="+mn-ea"/>
              <a:sym typeface="+mn-lt"/>
            </a:endParaRPr>
          </a:p>
          <a:p>
            <a:pPr marL="342900" indent="-342900" algn="just">
              <a:lnSpc>
                <a:spcPts val="3200"/>
              </a:lnSpc>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数组的存放方式</a:t>
            </a:r>
            <a:r>
              <a:rPr lang="zh-CN" altLang="en-US" sz="2000" dirty="0">
                <a:solidFill>
                  <a:srgbClr val="7030A0"/>
                </a:solidFill>
                <a:latin typeface="微软雅黑" panose="020B0503020204020204" pitchFamily="34" charset="-122"/>
                <a:ea typeface="微软雅黑" panose="020B0503020204020204" pitchFamily="34" charset="-122"/>
                <a:cs typeface="+mn-ea"/>
                <a:sym typeface="+mn-lt"/>
              </a:rPr>
              <a:t>（程序设计）</a:t>
            </a:r>
          </a:p>
          <a:p>
            <a:pPr marL="342900" indent="-342900" algn="just">
              <a:lnSpc>
                <a:spcPts val="3200"/>
              </a:lnSpc>
              <a:buFont typeface="Wingdings" panose="05000000000000000000" pitchFamily="2" charset="2"/>
              <a:buChar char="p"/>
            </a:pP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Cache</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机制（计算机组成原理）</a:t>
            </a:r>
          </a:p>
          <a:p>
            <a:pPr marL="342900" indent="-342900" algn="just">
              <a:lnSpc>
                <a:spcPts val="3200"/>
              </a:lnSpc>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访问局部性（计算机组成原理、计算机系统结构）</a:t>
            </a:r>
          </a:p>
        </p:txBody>
      </p:sp>
    </p:spTree>
    <p:extLst>
      <p:ext uri="{BB962C8B-B14F-4D97-AF65-F5344CB8AC3E}">
        <p14:creationId xmlns:p14="http://schemas.microsoft.com/office/powerpoint/2010/main" val="3703691805"/>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blinds(horizontal)">
                                      <p:cBhvr>
                                        <p:cTn id="1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745268" cy="762623"/>
            <a:chOff x="837121" y="278221"/>
            <a:chExt cx="3745268" cy="762622"/>
          </a:xfrm>
        </p:grpSpPr>
        <p:sp>
          <p:nvSpPr>
            <p:cNvPr id="42" name="矩形 41"/>
            <p:cNvSpPr/>
            <p:nvPr/>
          </p:nvSpPr>
          <p:spPr>
            <a:xfrm>
              <a:off x="837121" y="733066"/>
              <a:ext cx="374526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are you taking this course</a:t>
              </a:r>
            </a:p>
          </p:txBody>
        </p:sp>
        <p:sp>
          <p:nvSpPr>
            <p:cNvPr id="43" name="矩形 42"/>
            <p:cNvSpPr/>
            <p:nvPr/>
          </p:nvSpPr>
          <p:spPr>
            <a:xfrm>
              <a:off x="1197484" y="278221"/>
              <a:ext cx="3212161"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为什么学这门课？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11" name="矩形 10">
            <a:extLst>
              <a:ext uri="{FF2B5EF4-FFF2-40B4-BE49-F238E27FC236}">
                <a16:creationId xmlns:a16="http://schemas.microsoft.com/office/drawing/2014/main" id="{F1AD23C2-2A93-4001-AA55-A4C61AE752A1}"/>
              </a:ext>
            </a:extLst>
          </p:cNvPr>
          <p:cNvSpPr/>
          <p:nvPr/>
        </p:nvSpPr>
        <p:spPr>
          <a:xfrm>
            <a:off x="993492" y="1335872"/>
            <a:ext cx="10224636" cy="461665"/>
          </a:xfrm>
          <a:prstGeom prst="rect">
            <a:avLst/>
          </a:prstGeom>
          <a:solidFill>
            <a:srgbClr val="056BB4"/>
          </a:solidFill>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阿里笔试</a:t>
            </a:r>
            <a:r>
              <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rPr>
              <a:t>题</a:t>
            </a:r>
          </a:p>
        </p:txBody>
      </p:sp>
      <p:sp>
        <p:nvSpPr>
          <p:cNvPr id="12" name="矩形 11">
            <a:extLst>
              <a:ext uri="{FF2B5EF4-FFF2-40B4-BE49-F238E27FC236}">
                <a16:creationId xmlns:a16="http://schemas.microsoft.com/office/drawing/2014/main" id="{9C6D264B-CD85-4F8F-89C5-BC59FF8E14B5}"/>
              </a:ext>
            </a:extLst>
          </p:cNvPr>
          <p:cNvSpPr/>
          <p:nvPr/>
        </p:nvSpPr>
        <p:spPr>
          <a:xfrm>
            <a:off x="993492" y="1794614"/>
            <a:ext cx="10224635" cy="2554545"/>
          </a:xfrm>
          <a:prstGeom prst="rect">
            <a:avLst/>
          </a:prstGeom>
          <a:ln>
            <a:solidFill>
              <a:schemeClr val="accent1"/>
            </a:solidFill>
          </a:ln>
        </p:spPr>
        <p:txBody>
          <a:bodyPr wrap="square" lIns="72000" rIns="72000">
            <a:spAutoFit/>
          </a:bodyPr>
          <a:lstStyle/>
          <a:p>
            <a:pPr algn="just">
              <a:lnSpc>
                <a:spcPts val="2400"/>
              </a:lnSpc>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一台主流配置的</a:t>
            </a: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PC</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上，调用</a:t>
            </a: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f(35)</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所需时间大概是</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  )</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int f(int x) </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int s = 0;</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printf("%d_",x);</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while(x++ &gt;0) s+= f(x);</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    return _max(s,1); </a:t>
            </a:r>
          </a:p>
          <a:p>
            <a:pPr algn="just">
              <a:lnSpc>
                <a:spcPts val="2400"/>
              </a:lnSpc>
            </a:pPr>
            <a:r>
              <a:rPr lang="nn-NO" altLang="zh-CN" sz="2000" dirty="0">
                <a:solidFill>
                  <a:srgbClr val="333333"/>
                </a:solidFill>
                <a:latin typeface="微软雅黑" panose="020B0503020204020204" pitchFamily="34" charset="-122"/>
                <a:ea typeface="微软雅黑" panose="020B0503020204020204" pitchFamily="34" charset="-122"/>
                <a:cs typeface="+mn-ea"/>
                <a:sym typeface="+mn-lt"/>
              </a:rPr>
              <a:t>}</a:t>
            </a:r>
          </a:p>
        </p:txBody>
      </p:sp>
      <p:sp>
        <p:nvSpPr>
          <p:cNvPr id="2" name="文本框 1">
            <a:extLst>
              <a:ext uri="{FF2B5EF4-FFF2-40B4-BE49-F238E27FC236}">
                <a16:creationId xmlns:a16="http://schemas.microsoft.com/office/drawing/2014/main" id="{342FEA88-3A1B-40A2-9B63-07214106E581}"/>
              </a:ext>
            </a:extLst>
          </p:cNvPr>
          <p:cNvSpPr txBox="1"/>
          <p:nvPr/>
        </p:nvSpPr>
        <p:spPr>
          <a:xfrm>
            <a:off x="7184349" y="2114371"/>
            <a:ext cx="2511706" cy="2031325"/>
          </a:xfrm>
          <a:prstGeom prst="rect">
            <a:avLst/>
          </a:prstGeom>
          <a:noFill/>
        </p:spPr>
        <p:txBody>
          <a:bodyPr wrap="square" rtlCol="0">
            <a:spAutoFit/>
          </a:bodyPr>
          <a:lstStyle/>
          <a:p>
            <a:r>
              <a:rPr lang="en-US" altLang="zh-CN" dirty="0"/>
              <a:t>A</a:t>
            </a:r>
            <a:r>
              <a:rPr lang="zh-CN" altLang="en-US" dirty="0"/>
              <a:t>．几毫秒</a:t>
            </a:r>
            <a:endParaRPr lang="en-US" altLang="zh-CN" dirty="0"/>
          </a:p>
          <a:p>
            <a:r>
              <a:rPr lang="zh-CN" altLang="en-US" dirty="0"/>
              <a:t>    </a:t>
            </a:r>
            <a:endParaRPr lang="en-US" altLang="zh-CN" dirty="0"/>
          </a:p>
          <a:p>
            <a:r>
              <a:rPr lang="en-US" altLang="zh-CN" dirty="0"/>
              <a:t>B</a:t>
            </a:r>
            <a:r>
              <a:rPr lang="zh-CN" altLang="en-US" dirty="0"/>
              <a:t>．几秒  </a:t>
            </a:r>
            <a:endParaRPr lang="en-US" altLang="zh-CN" dirty="0"/>
          </a:p>
          <a:p>
            <a:r>
              <a:rPr lang="zh-CN" altLang="en-US" dirty="0"/>
              <a:t>   </a:t>
            </a:r>
            <a:endParaRPr lang="en-US" altLang="zh-CN" dirty="0"/>
          </a:p>
          <a:p>
            <a:r>
              <a:rPr lang="en-US" altLang="zh-CN" dirty="0"/>
              <a:t>C</a:t>
            </a:r>
            <a:r>
              <a:rPr lang="zh-CN" altLang="en-US" dirty="0"/>
              <a:t>．几分钟</a:t>
            </a:r>
            <a:endParaRPr lang="en-US" altLang="zh-CN" dirty="0"/>
          </a:p>
          <a:p>
            <a:r>
              <a:rPr lang="zh-CN" altLang="en-US" dirty="0"/>
              <a:t>   </a:t>
            </a:r>
            <a:endParaRPr lang="en-US" altLang="zh-CN" dirty="0"/>
          </a:p>
          <a:p>
            <a:r>
              <a:rPr lang="en-US" altLang="zh-CN" dirty="0"/>
              <a:t>D</a:t>
            </a:r>
            <a:r>
              <a:rPr lang="zh-CN" altLang="en-US" dirty="0"/>
              <a:t>．几小时</a:t>
            </a:r>
          </a:p>
        </p:txBody>
      </p:sp>
      <p:sp>
        <p:nvSpPr>
          <p:cNvPr id="14" name="矩形 13">
            <a:extLst>
              <a:ext uri="{FF2B5EF4-FFF2-40B4-BE49-F238E27FC236}">
                <a16:creationId xmlns:a16="http://schemas.microsoft.com/office/drawing/2014/main" id="{B4D38A9C-CE1F-4D92-BDA9-CAAF4CF9B82C}"/>
              </a:ext>
            </a:extLst>
          </p:cNvPr>
          <p:cNvSpPr/>
          <p:nvPr/>
        </p:nvSpPr>
        <p:spPr>
          <a:xfrm>
            <a:off x="993491" y="4349159"/>
            <a:ext cx="10224636" cy="2246769"/>
          </a:xfrm>
          <a:prstGeom prst="rect">
            <a:avLst/>
          </a:prstGeom>
          <a:ln>
            <a:solidFill>
              <a:schemeClr val="accent1"/>
            </a:solidFill>
          </a:ln>
        </p:spPr>
        <p:txBody>
          <a:bodyPr wrap="square" lIns="72000" rIns="72000">
            <a:spAutoFit/>
          </a:bodyPr>
          <a:lstStyle/>
          <a:p>
            <a:pPr algn="just">
              <a:lnSpc>
                <a:spcPts val="2400"/>
              </a:lnSpc>
            </a:pPr>
            <a:r>
              <a:rPr lang="zh-CN" altLang="en-US" sz="2000" dirty="0">
                <a:solidFill>
                  <a:srgbClr val="0066FF"/>
                </a:solidFill>
                <a:latin typeface="微软雅黑" panose="020B0503020204020204" pitchFamily="34" charset="-122"/>
                <a:ea typeface="微软雅黑" panose="020B0503020204020204" pitchFamily="34" charset="-122"/>
                <a:cs typeface="+mn-ea"/>
                <a:sym typeface="+mn-lt"/>
              </a:rPr>
              <a:t>解决这个问题需要知道：</a:t>
            </a:r>
            <a:endParaRPr lang="en-US" altLang="zh-CN" sz="2000" dirty="0">
              <a:solidFill>
                <a:srgbClr val="0066FF"/>
              </a:solidFill>
              <a:latin typeface="微软雅黑" panose="020B0503020204020204" pitchFamily="34" charset="-122"/>
              <a:ea typeface="微软雅黑" panose="020B0503020204020204" pitchFamily="34" charset="-122"/>
              <a:cs typeface="+mn-ea"/>
              <a:sym typeface="+mn-lt"/>
            </a:endParaRPr>
          </a:p>
          <a:p>
            <a:pPr marL="342900" indent="-342900" algn="just">
              <a:lnSpc>
                <a:spcPts val="2400"/>
              </a:lnSpc>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数据的表示和运算</a:t>
            </a:r>
            <a:r>
              <a:rPr lang="zh-CN" altLang="en-US" sz="2000" dirty="0">
                <a:solidFill>
                  <a:srgbClr val="7030A0"/>
                </a:solidFill>
                <a:latin typeface="微软雅黑" panose="020B0503020204020204" pitchFamily="34" charset="-122"/>
                <a:ea typeface="微软雅黑" panose="020B0503020204020204" pitchFamily="34" charset="-122"/>
                <a:cs typeface="+mn-ea"/>
                <a:sym typeface="+mn-lt"/>
              </a:rPr>
              <a:t>（程序设计）                           </a:t>
            </a:r>
            <a:endParaRPr lang="en-US" altLang="zh-CN" sz="2000" dirty="0">
              <a:solidFill>
                <a:srgbClr val="7030A0"/>
              </a:solidFill>
              <a:latin typeface="微软雅黑" panose="020B0503020204020204" pitchFamily="34" charset="-122"/>
              <a:ea typeface="微软雅黑" panose="020B0503020204020204" pitchFamily="34" charset="-122"/>
              <a:cs typeface="+mn-ea"/>
              <a:sym typeface="+mn-lt"/>
            </a:endParaRPr>
          </a:p>
          <a:p>
            <a:pPr marL="342900" indent="-342900" algn="just">
              <a:lnSpc>
                <a:spcPts val="2400"/>
              </a:lnSpc>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时间复杂度（数据结构、算法设计）</a:t>
            </a:r>
          </a:p>
          <a:p>
            <a:pPr marL="342900" indent="-342900" algn="just">
              <a:lnSpc>
                <a:spcPts val="2400"/>
              </a:lnSpc>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递归调用（</a:t>
            </a:r>
            <a:r>
              <a:rPr lang="zh-CN" altLang="en-US" sz="2000" dirty="0">
                <a:solidFill>
                  <a:srgbClr val="7030A0"/>
                </a:solidFill>
                <a:latin typeface="微软雅黑" panose="020B0503020204020204" pitchFamily="34" charset="-122"/>
                <a:ea typeface="微软雅黑" panose="020B0503020204020204" pitchFamily="34" charset="-122"/>
                <a:cs typeface="+mn-ea"/>
                <a:sym typeface="+mn-lt"/>
              </a:rPr>
              <a:t>程序设计</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、数据结构）</a:t>
            </a:r>
          </a:p>
          <a:p>
            <a:pPr marL="342900" indent="-342900" algn="just">
              <a:lnSpc>
                <a:spcPts val="2400"/>
              </a:lnSpc>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计算机系统性能（计算机系统结构）</a:t>
            </a:r>
          </a:p>
          <a:p>
            <a:pPr marL="342900" indent="-342900" algn="just">
              <a:lnSpc>
                <a:spcPts val="2400"/>
              </a:lnSpc>
              <a:buFont typeface="Wingdings" panose="05000000000000000000" pitchFamily="2" charset="2"/>
              <a:buChar char="p"/>
            </a:pP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x86</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栈帧结构 （计算机组成原理）</a:t>
            </a:r>
          </a:p>
          <a:p>
            <a:pPr marL="342900" indent="-342900" algn="just">
              <a:lnSpc>
                <a:spcPts val="2400"/>
              </a:lnSpc>
              <a:buFont typeface="Wingdings" panose="05000000000000000000" pitchFamily="2" charset="2"/>
              <a:buChar char="p"/>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虚拟存储器（操作系统）</a:t>
            </a:r>
          </a:p>
        </p:txBody>
      </p:sp>
      <p:pic>
        <p:nvPicPr>
          <p:cNvPr id="4" name="图片 3">
            <a:extLst>
              <a:ext uri="{FF2B5EF4-FFF2-40B4-BE49-F238E27FC236}">
                <a16:creationId xmlns:a16="http://schemas.microsoft.com/office/drawing/2014/main" id="{6CA88C83-D53B-4219-A7B0-1FF81C5C7547}"/>
              </a:ext>
            </a:extLst>
          </p:cNvPr>
          <p:cNvPicPr>
            <a:picLocks noChangeAspect="1"/>
          </p:cNvPicPr>
          <p:nvPr/>
        </p:nvPicPr>
        <p:blipFill>
          <a:blip r:embed="rId3"/>
          <a:stretch>
            <a:fillRect/>
          </a:stretch>
        </p:blipFill>
        <p:spPr>
          <a:xfrm>
            <a:off x="8525991" y="4521718"/>
            <a:ext cx="1882194" cy="2000820"/>
          </a:xfrm>
          <a:prstGeom prst="rect">
            <a:avLst/>
          </a:prstGeom>
        </p:spPr>
      </p:pic>
      <p:sp>
        <p:nvSpPr>
          <p:cNvPr id="18" name="思想气泡: 云 17">
            <a:extLst>
              <a:ext uri="{FF2B5EF4-FFF2-40B4-BE49-F238E27FC236}">
                <a16:creationId xmlns:a16="http://schemas.microsoft.com/office/drawing/2014/main" id="{E80A46EF-A70C-409B-BBE7-4FDD36662FEA}"/>
              </a:ext>
            </a:extLst>
          </p:cNvPr>
          <p:cNvSpPr/>
          <p:nvPr/>
        </p:nvSpPr>
        <p:spPr>
          <a:xfrm>
            <a:off x="5574801" y="4349159"/>
            <a:ext cx="2865401" cy="1416830"/>
          </a:xfrm>
          <a:prstGeom prst="cloudCallout">
            <a:avLst>
              <a:gd name="adj1" fmla="val 68749"/>
              <a:gd name="adj2" fmla="val 53653"/>
            </a:avLst>
          </a:prstGeom>
          <a:gradFill flip="none" rotWithShape="1">
            <a:gsLst>
              <a:gs pos="0">
                <a:srgbClr val="0066FF">
                  <a:tint val="66000"/>
                  <a:satMod val="160000"/>
                </a:srgbClr>
              </a:gs>
              <a:gs pos="50000">
                <a:srgbClr val="0066FF">
                  <a:tint val="44500"/>
                  <a:satMod val="160000"/>
                </a:srgbClr>
              </a:gs>
              <a:gs pos="100000">
                <a:srgbClr val="0066FF">
                  <a:tint val="23500"/>
                  <a:satMod val="160000"/>
                </a:srgbClr>
              </a:gs>
            </a:gsLst>
            <a:lin ang="13500000" scaled="1"/>
            <a:tileRect/>
          </a:gra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lnSpc>
                <a:spcPts val="4200"/>
              </a:lnSpc>
            </a:pPr>
            <a:r>
              <a:rPr lang="en-US" altLang="zh-CN" dirty="0">
                <a:solidFill>
                  <a:schemeClr val="tx1"/>
                </a:solidFill>
                <a:latin typeface="微软雅黑" panose="020B0503020204020204" pitchFamily="34" charset="-122"/>
                <a:ea typeface="微软雅黑" panose="020B0503020204020204" pitchFamily="34" charset="-122"/>
              </a:rPr>
              <a:t>OMG</a:t>
            </a:r>
            <a:r>
              <a:rPr lang="zh-CN" altLang="en-US" dirty="0">
                <a:solidFill>
                  <a:schemeClr val="tx1"/>
                </a:solidFill>
                <a:latin typeface="微软雅黑" panose="020B0503020204020204" pitchFamily="34" charset="-122"/>
                <a:ea typeface="微软雅黑" panose="020B0503020204020204" pitchFamily="34" charset="-122"/>
              </a:rPr>
              <a:t>！一道单选题需要这样吗？！</a:t>
            </a:r>
          </a:p>
        </p:txBody>
      </p:sp>
    </p:spTree>
    <p:extLst>
      <p:ext uri="{BB962C8B-B14F-4D97-AF65-F5344CB8AC3E}">
        <p14:creationId xmlns:p14="http://schemas.microsoft.com/office/powerpoint/2010/main" val="553601408"/>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linds(horizontal)">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745268" cy="762623"/>
            <a:chOff x="837121" y="278221"/>
            <a:chExt cx="3745268" cy="762622"/>
          </a:xfrm>
        </p:grpSpPr>
        <p:sp>
          <p:nvSpPr>
            <p:cNvPr id="42" name="矩形 41"/>
            <p:cNvSpPr/>
            <p:nvPr/>
          </p:nvSpPr>
          <p:spPr>
            <a:xfrm>
              <a:off x="837121" y="733066"/>
              <a:ext cx="374526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are you taking this course</a:t>
              </a:r>
            </a:p>
          </p:txBody>
        </p:sp>
        <p:sp>
          <p:nvSpPr>
            <p:cNvPr id="43" name="矩形 42"/>
            <p:cNvSpPr/>
            <p:nvPr/>
          </p:nvSpPr>
          <p:spPr>
            <a:xfrm>
              <a:off x="1197484" y="278221"/>
              <a:ext cx="3212161"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为什么学这门课？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13" name="矩形 12">
            <a:extLst>
              <a:ext uri="{FF2B5EF4-FFF2-40B4-BE49-F238E27FC236}">
                <a16:creationId xmlns:a16="http://schemas.microsoft.com/office/drawing/2014/main" id="{5E94707E-762D-4A58-BAB4-DE4F5FA5FAAB}"/>
              </a:ext>
            </a:extLst>
          </p:cNvPr>
          <p:cNvSpPr/>
          <p:nvPr/>
        </p:nvSpPr>
        <p:spPr>
          <a:xfrm>
            <a:off x="993492" y="1794614"/>
            <a:ext cx="10224635" cy="400110"/>
          </a:xfrm>
          <a:prstGeom prst="rect">
            <a:avLst/>
          </a:prstGeom>
          <a:ln>
            <a:solidFill>
              <a:schemeClr val="accent1"/>
            </a:solidFill>
          </a:ln>
        </p:spPr>
        <p:txBody>
          <a:bodyPr wrap="square" lIns="72000" rIns="72000">
            <a:spAutoFit/>
          </a:bodyPr>
          <a:lstStyle/>
          <a:p>
            <a:pPr algn="just">
              <a:lnSpc>
                <a:spcPts val="2400"/>
              </a:lnSpc>
            </a:pP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一点不错！理解程序的执行结果要从</a:t>
            </a:r>
            <a:r>
              <a:rPr lang="zh-CN" altLang="en-US" sz="2400" dirty="0">
                <a:solidFill>
                  <a:srgbClr val="FF0066"/>
                </a:solidFill>
                <a:latin typeface="微软雅黑" panose="020B0503020204020204" pitchFamily="34" charset="-122"/>
                <a:ea typeface="微软雅黑" panose="020B0503020204020204" pitchFamily="34" charset="-122"/>
                <a:cs typeface="+mn-ea"/>
                <a:sym typeface="+mn-lt"/>
              </a:rPr>
              <a:t>系统层面</a:t>
            </a: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考虑！</a:t>
            </a:r>
            <a:endParaRPr lang="en-US" altLang="zh-CN" sz="2400" dirty="0">
              <a:solidFill>
                <a:srgbClr val="333333"/>
              </a:solidFill>
              <a:latin typeface="微软雅黑" panose="020B0503020204020204" pitchFamily="34" charset="-122"/>
              <a:ea typeface="微软雅黑" panose="020B0503020204020204" pitchFamily="34" charset="-122"/>
              <a:cs typeface="+mn-ea"/>
              <a:sym typeface="+mn-lt"/>
            </a:endParaRPr>
          </a:p>
        </p:txBody>
      </p:sp>
      <p:sp>
        <p:nvSpPr>
          <p:cNvPr id="15" name="矩形 14">
            <a:extLst>
              <a:ext uri="{FF2B5EF4-FFF2-40B4-BE49-F238E27FC236}">
                <a16:creationId xmlns:a16="http://schemas.microsoft.com/office/drawing/2014/main" id="{4C5C17DD-EDD0-4DE3-9883-66BAFF9F19F1}"/>
              </a:ext>
            </a:extLst>
          </p:cNvPr>
          <p:cNvSpPr/>
          <p:nvPr/>
        </p:nvSpPr>
        <p:spPr>
          <a:xfrm>
            <a:off x="993492" y="1335872"/>
            <a:ext cx="10224636" cy="461665"/>
          </a:xfrm>
          <a:prstGeom prst="rect">
            <a:avLst/>
          </a:prstGeom>
          <a:solidFill>
            <a:srgbClr val="056BB4"/>
          </a:solidFill>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程序执行结果不仅依赖于高级语言语法和语义，还与其他好多方面有关</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16" name="矩形 15">
            <a:extLst>
              <a:ext uri="{FF2B5EF4-FFF2-40B4-BE49-F238E27FC236}">
                <a16:creationId xmlns:a16="http://schemas.microsoft.com/office/drawing/2014/main" id="{EF7CCC44-F40A-4BDD-A251-6C02CA96820A}"/>
              </a:ext>
            </a:extLst>
          </p:cNvPr>
          <p:cNvSpPr/>
          <p:nvPr/>
        </p:nvSpPr>
        <p:spPr>
          <a:xfrm>
            <a:off x="995420" y="3162357"/>
            <a:ext cx="10224635" cy="400110"/>
          </a:xfrm>
          <a:prstGeom prst="rect">
            <a:avLst/>
          </a:prstGeom>
          <a:ln>
            <a:solidFill>
              <a:schemeClr val="accent1"/>
            </a:solidFill>
          </a:ln>
        </p:spPr>
        <p:txBody>
          <a:bodyPr wrap="square" lIns="72000" rIns="72000">
            <a:spAutoFit/>
          </a:bodyPr>
          <a:lstStyle/>
          <a:p>
            <a:pPr algn="just">
              <a:lnSpc>
                <a:spcPts val="2400"/>
              </a:lnSpc>
            </a:pP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还差得远呢～～～（码农和程序员的本质区别在于是否具有</a:t>
            </a:r>
            <a:r>
              <a:rPr lang="zh-CN" altLang="en-US" sz="2400" dirty="0">
                <a:solidFill>
                  <a:srgbClr val="FF0066"/>
                </a:solidFill>
                <a:latin typeface="微软雅黑" panose="020B0503020204020204" pitchFamily="34" charset="-122"/>
                <a:ea typeface="微软雅黑" panose="020B0503020204020204" pitchFamily="34" charset="-122"/>
                <a:cs typeface="+mn-ea"/>
                <a:sym typeface="+mn-lt"/>
              </a:rPr>
              <a:t>系统思维</a:t>
            </a: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a:t>
            </a:r>
            <a:endParaRPr lang="en-US" altLang="zh-CN" sz="2400" dirty="0">
              <a:solidFill>
                <a:srgbClr val="333333"/>
              </a:solidFill>
              <a:latin typeface="微软雅黑" panose="020B0503020204020204" pitchFamily="34" charset="-122"/>
              <a:ea typeface="微软雅黑" panose="020B0503020204020204" pitchFamily="34" charset="-122"/>
              <a:cs typeface="+mn-ea"/>
              <a:sym typeface="+mn-lt"/>
            </a:endParaRPr>
          </a:p>
        </p:txBody>
      </p:sp>
      <p:sp>
        <p:nvSpPr>
          <p:cNvPr id="17" name="矩形 16">
            <a:extLst>
              <a:ext uri="{FF2B5EF4-FFF2-40B4-BE49-F238E27FC236}">
                <a16:creationId xmlns:a16="http://schemas.microsoft.com/office/drawing/2014/main" id="{969C9F97-11C6-4E04-B0A5-30B03C17A830}"/>
              </a:ext>
            </a:extLst>
          </p:cNvPr>
          <p:cNvSpPr/>
          <p:nvPr/>
        </p:nvSpPr>
        <p:spPr>
          <a:xfrm>
            <a:off x="995420" y="2703615"/>
            <a:ext cx="10224636" cy="461665"/>
          </a:xfrm>
          <a:prstGeom prst="rect">
            <a:avLst/>
          </a:prstGeom>
          <a:solidFill>
            <a:srgbClr val="056BB4"/>
          </a:solidFill>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本来以为学学编程语言就是计算机专业的毕业生，就可以当程序员了</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19" name="矩形 18">
            <a:extLst>
              <a:ext uri="{FF2B5EF4-FFF2-40B4-BE49-F238E27FC236}">
                <a16:creationId xmlns:a16="http://schemas.microsoft.com/office/drawing/2014/main" id="{A3310102-EE9D-434E-B335-C3FF3FAA5CDA}"/>
              </a:ext>
            </a:extLst>
          </p:cNvPr>
          <p:cNvSpPr/>
          <p:nvPr/>
        </p:nvSpPr>
        <p:spPr>
          <a:xfrm>
            <a:off x="997349" y="4530098"/>
            <a:ext cx="10224635" cy="973472"/>
          </a:xfrm>
          <a:prstGeom prst="rect">
            <a:avLst/>
          </a:prstGeom>
          <a:ln>
            <a:solidFill>
              <a:schemeClr val="accent1"/>
            </a:solidFill>
          </a:ln>
        </p:spPr>
        <p:txBody>
          <a:bodyPr wrap="square" lIns="72000" rIns="72000">
            <a:spAutoFit/>
          </a:bodyPr>
          <a:lstStyle/>
          <a:p>
            <a:pPr algn="just">
              <a:lnSpc>
                <a:spcPts val="3600"/>
              </a:lnSpc>
            </a:pP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你说对了！把许多概念和知识联系起来就是</a:t>
            </a:r>
            <a:r>
              <a:rPr lang="zh-CN" altLang="en-US" sz="2400" dirty="0">
                <a:solidFill>
                  <a:srgbClr val="FF0066"/>
                </a:solidFill>
                <a:latin typeface="微软雅黑" panose="020B0503020204020204" pitchFamily="34" charset="-122"/>
                <a:ea typeface="微软雅黑" panose="020B0503020204020204" pitchFamily="34" charset="-122"/>
                <a:cs typeface="+mn-ea"/>
                <a:sym typeface="+mn-lt"/>
              </a:rPr>
              <a:t>系统能力</a:t>
            </a:r>
            <a:r>
              <a:rPr lang="zh-CN" altLang="en-US" sz="2400" dirty="0">
                <a:latin typeface="微软雅黑" panose="020B0503020204020204" pitchFamily="34" charset="-122"/>
                <a:ea typeface="微软雅黑" panose="020B0503020204020204" pitchFamily="34" charset="-122"/>
                <a:cs typeface="+mn-ea"/>
                <a:sym typeface="+mn-lt"/>
              </a:rPr>
              <a:t>（软件、硬件、软硬协同）</a:t>
            </a: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，具备系统能力才是计算机专业毕业生和其它专业毕业生的本质区别！</a:t>
            </a:r>
          </a:p>
        </p:txBody>
      </p:sp>
      <p:sp>
        <p:nvSpPr>
          <p:cNvPr id="20" name="矩形 19">
            <a:extLst>
              <a:ext uri="{FF2B5EF4-FFF2-40B4-BE49-F238E27FC236}">
                <a16:creationId xmlns:a16="http://schemas.microsoft.com/office/drawing/2014/main" id="{D060649C-19D5-404D-8A31-FB00F25934A0}"/>
              </a:ext>
            </a:extLst>
          </p:cNvPr>
          <p:cNvSpPr/>
          <p:nvPr/>
        </p:nvSpPr>
        <p:spPr>
          <a:xfrm>
            <a:off x="997349" y="4071356"/>
            <a:ext cx="10224636" cy="461665"/>
          </a:xfrm>
          <a:prstGeom prst="rect">
            <a:avLst/>
          </a:prstGeom>
          <a:solidFill>
            <a:srgbClr val="056BB4"/>
          </a:solidFill>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感觉要把很多概念和知识联系起来才能理解程序的执行结果</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274528204"/>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horizontal)">
                                      <p:cBhvr>
                                        <p:cTn id="7" dur="500"/>
                                        <p:tgtEl>
                                          <p:spTgt spid="1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blinds(horizontal)">
                                      <p:cBhvr>
                                        <p:cTn id="15" dur="500"/>
                                        <p:tgtEl>
                                          <p:spTgt spid="16"/>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blinds(horizontal)">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blinds(horizontal)">
                                      <p:cBhvr>
                                        <p:cTn id="23" dur="500"/>
                                        <p:tgtEl>
                                          <p:spTgt spid="19"/>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blinds(horizontal)">
                                      <p:cBhvr>
                                        <p:cTn id="2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animBg="1"/>
      <p:bldP spid="17" grpId="0" animBg="1"/>
      <p:bldP spid="19" grpId="0" animBg="1"/>
      <p:bldP spid="2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745268" cy="762623"/>
            <a:chOff x="837121" y="278221"/>
            <a:chExt cx="3745268" cy="762622"/>
          </a:xfrm>
        </p:grpSpPr>
        <p:sp>
          <p:nvSpPr>
            <p:cNvPr id="42" name="矩形 41"/>
            <p:cNvSpPr/>
            <p:nvPr/>
          </p:nvSpPr>
          <p:spPr>
            <a:xfrm>
              <a:off x="837121" y="733066"/>
              <a:ext cx="374526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are you taking this course</a:t>
              </a:r>
            </a:p>
          </p:txBody>
        </p:sp>
        <p:sp>
          <p:nvSpPr>
            <p:cNvPr id="43" name="矩形 42"/>
            <p:cNvSpPr/>
            <p:nvPr/>
          </p:nvSpPr>
          <p:spPr>
            <a:xfrm>
              <a:off x="1197484" y="278221"/>
              <a:ext cx="3212161"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为什么学这门课？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pic>
        <p:nvPicPr>
          <p:cNvPr id="12" name="Picture 1">
            <a:extLst>
              <a:ext uri="{FF2B5EF4-FFF2-40B4-BE49-F238E27FC236}">
                <a16:creationId xmlns:a16="http://schemas.microsoft.com/office/drawing/2014/main" id="{2F7A9027-CD7B-45FE-B784-4FC15C0A178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7486" y="1256291"/>
            <a:ext cx="2163336" cy="4754563"/>
          </a:xfrm>
          <a:prstGeom prst="rect">
            <a:avLst/>
          </a:prstGeom>
        </p:spPr>
      </p:pic>
      <p:sp>
        <p:nvSpPr>
          <p:cNvPr id="14" name="TextBox 6">
            <a:extLst>
              <a:ext uri="{FF2B5EF4-FFF2-40B4-BE49-F238E27FC236}">
                <a16:creationId xmlns:a16="http://schemas.microsoft.com/office/drawing/2014/main" id="{461FFA0A-3936-4F6D-B889-A37C004F9287}"/>
              </a:ext>
            </a:extLst>
          </p:cNvPr>
          <p:cNvSpPr txBox="1">
            <a:spLocks noChangeArrowheads="1"/>
          </p:cNvSpPr>
          <p:nvPr/>
        </p:nvSpPr>
        <p:spPr bwMode="auto">
          <a:xfrm>
            <a:off x="5396339" y="2100510"/>
            <a:ext cx="208756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algn="ctr"/>
            <a:r>
              <a:rPr lang="zh-CN" altLang="en-US" sz="2400" b="1">
                <a:solidFill>
                  <a:srgbClr val="00FF00"/>
                </a:solidFill>
                <a:latin typeface="宋体" panose="02010600030101010101" pitchFamily="2" charset="-122"/>
                <a:ea typeface="宋体" panose="02010600030101010101" pitchFamily="2" charset="-122"/>
              </a:rPr>
              <a:t>“九阴真经”</a:t>
            </a:r>
          </a:p>
        </p:txBody>
      </p:sp>
      <p:sp>
        <p:nvSpPr>
          <p:cNvPr id="18" name="TextBox 7">
            <a:extLst>
              <a:ext uri="{FF2B5EF4-FFF2-40B4-BE49-F238E27FC236}">
                <a16:creationId xmlns:a16="http://schemas.microsoft.com/office/drawing/2014/main" id="{B52ED989-CEE3-47A8-A1FF-5CE548F6FD6E}"/>
              </a:ext>
            </a:extLst>
          </p:cNvPr>
          <p:cNvSpPr txBox="1">
            <a:spLocks noChangeArrowheads="1"/>
          </p:cNvSpPr>
          <p:nvPr/>
        </p:nvSpPr>
        <p:spPr bwMode="auto">
          <a:xfrm>
            <a:off x="5396339" y="3359197"/>
            <a:ext cx="208756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algn="ctr"/>
            <a:r>
              <a:rPr lang="zh-CN" altLang="en-US" sz="2400" b="1">
                <a:solidFill>
                  <a:srgbClr val="FF0000"/>
                </a:solidFill>
                <a:latin typeface="宋体" panose="02010600030101010101" pitchFamily="2" charset="-122"/>
                <a:ea typeface="宋体" panose="02010600030101010101" pitchFamily="2" charset="-122"/>
              </a:rPr>
              <a:t>“九阳神功”</a:t>
            </a:r>
          </a:p>
        </p:txBody>
      </p:sp>
      <p:sp>
        <p:nvSpPr>
          <p:cNvPr id="21" name="右大括号 20">
            <a:extLst>
              <a:ext uri="{FF2B5EF4-FFF2-40B4-BE49-F238E27FC236}">
                <a16:creationId xmlns:a16="http://schemas.microsoft.com/office/drawing/2014/main" id="{EA1DDC64-5D3F-4730-907B-BB92AD824EC1}"/>
              </a:ext>
            </a:extLst>
          </p:cNvPr>
          <p:cNvSpPr>
            <a:spLocks/>
          </p:cNvSpPr>
          <p:nvPr/>
        </p:nvSpPr>
        <p:spPr bwMode="auto">
          <a:xfrm>
            <a:off x="7412464" y="2316410"/>
            <a:ext cx="215900" cy="1295400"/>
          </a:xfrm>
          <a:prstGeom prst="rightBrace">
            <a:avLst>
              <a:gd name="adj1" fmla="val 8333"/>
              <a:gd name="adj2" fmla="val 50000"/>
            </a:avLst>
          </a:prstGeom>
          <a:noFill/>
          <a:ln w="38100"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22" name="TextBox 14">
            <a:extLst>
              <a:ext uri="{FF2B5EF4-FFF2-40B4-BE49-F238E27FC236}">
                <a16:creationId xmlns:a16="http://schemas.microsoft.com/office/drawing/2014/main" id="{E456BAF3-3353-4BA9-9579-C0EA14B04D91}"/>
              </a:ext>
            </a:extLst>
          </p:cNvPr>
          <p:cNvSpPr txBox="1">
            <a:spLocks noChangeArrowheads="1"/>
          </p:cNvSpPr>
          <p:nvPr/>
        </p:nvSpPr>
        <p:spPr bwMode="auto">
          <a:xfrm rot="5400000">
            <a:off x="6871920" y="2737892"/>
            <a:ext cx="2089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algn="ctr"/>
            <a:r>
              <a:rPr lang="zh-CN" altLang="en-US" sz="2400" b="1">
                <a:latin typeface="宋体" panose="02010600030101010101" pitchFamily="2" charset="-122"/>
                <a:ea typeface="宋体" panose="02010600030101010101" pitchFamily="2" charset="-122"/>
              </a:rPr>
              <a:t>“修炼内功”</a:t>
            </a:r>
          </a:p>
        </p:txBody>
      </p:sp>
      <p:sp>
        <p:nvSpPr>
          <p:cNvPr id="23" name="TextBox 15">
            <a:extLst>
              <a:ext uri="{FF2B5EF4-FFF2-40B4-BE49-F238E27FC236}">
                <a16:creationId xmlns:a16="http://schemas.microsoft.com/office/drawing/2014/main" id="{4B5CEAA8-47BA-4F47-86C7-4036467C5184}"/>
              </a:ext>
            </a:extLst>
          </p:cNvPr>
          <p:cNvSpPr txBox="1"/>
          <p:nvPr/>
        </p:nvSpPr>
        <p:spPr>
          <a:xfrm>
            <a:off x="5251876" y="971135"/>
            <a:ext cx="2447925" cy="1200150"/>
          </a:xfrm>
          <a:prstGeom prst="rect">
            <a:avLst/>
          </a:prstGeom>
          <a:noFill/>
        </p:spPr>
        <p:txBody>
          <a:bodyPr>
            <a:spAutoFit/>
          </a:bodyPr>
          <a:lstStyle/>
          <a:p>
            <a:pPr algn="ctr">
              <a:defRPr/>
            </a:pPr>
            <a:r>
              <a:rPr lang="zh-CN" altLang="en-US" sz="1800" b="1" dirty="0">
                <a:solidFill>
                  <a:schemeClr val="accent5">
                    <a:lumMod val="75000"/>
                  </a:schemeClr>
                </a:solidFill>
                <a:latin typeface="宋体" pitchFamily="2" charset="-122"/>
                <a:ea typeface="宋体" pitchFamily="2" charset="-122"/>
              </a:rPr>
              <a:t>“七伤拳”</a:t>
            </a:r>
            <a:endParaRPr lang="en-US" altLang="zh-CN" sz="1800" b="1" dirty="0">
              <a:solidFill>
                <a:schemeClr val="accent5">
                  <a:lumMod val="75000"/>
                </a:schemeClr>
              </a:solidFill>
              <a:latin typeface="宋体" pitchFamily="2" charset="-122"/>
              <a:ea typeface="宋体" pitchFamily="2" charset="-122"/>
            </a:endParaRPr>
          </a:p>
          <a:p>
            <a:pPr algn="ctr">
              <a:defRPr/>
            </a:pPr>
            <a:r>
              <a:rPr lang="en-US" altLang="zh-CN" sz="1800" b="1" dirty="0">
                <a:solidFill>
                  <a:schemeClr val="accent5">
                    <a:lumMod val="75000"/>
                  </a:schemeClr>
                </a:solidFill>
                <a:latin typeface="宋体" pitchFamily="2" charset="-122"/>
                <a:ea typeface="宋体" pitchFamily="2" charset="-122"/>
              </a:rPr>
              <a:t>“</a:t>
            </a:r>
            <a:r>
              <a:rPr lang="zh-CN" altLang="en-US" sz="1800" b="1" dirty="0">
                <a:solidFill>
                  <a:schemeClr val="accent5">
                    <a:lumMod val="75000"/>
                  </a:schemeClr>
                </a:solidFill>
                <a:latin typeface="宋体" pitchFamily="2" charset="-122"/>
                <a:ea typeface="宋体" pitchFamily="2" charset="-122"/>
              </a:rPr>
              <a:t>天山折梅手</a:t>
            </a:r>
            <a:r>
              <a:rPr lang="en-US" altLang="zh-CN" sz="1800" b="1" dirty="0">
                <a:solidFill>
                  <a:schemeClr val="accent5">
                    <a:lumMod val="75000"/>
                  </a:schemeClr>
                </a:solidFill>
                <a:latin typeface="宋体" pitchFamily="2" charset="-122"/>
                <a:ea typeface="宋体" pitchFamily="2" charset="-122"/>
              </a:rPr>
              <a:t>”</a:t>
            </a:r>
          </a:p>
          <a:p>
            <a:pPr algn="ctr">
              <a:defRPr/>
            </a:pPr>
            <a:r>
              <a:rPr lang="zh-CN" altLang="en-US" sz="1800" b="1" dirty="0">
                <a:solidFill>
                  <a:schemeClr val="accent5">
                    <a:lumMod val="75000"/>
                  </a:schemeClr>
                </a:solidFill>
                <a:latin typeface="宋体" pitchFamily="2" charset="-122"/>
                <a:ea typeface="宋体" pitchFamily="2" charset="-122"/>
              </a:rPr>
              <a:t>“打狗棒”</a:t>
            </a:r>
            <a:endParaRPr lang="en-US" altLang="zh-CN" sz="1800" b="1" dirty="0">
              <a:solidFill>
                <a:schemeClr val="accent5">
                  <a:lumMod val="75000"/>
                </a:schemeClr>
              </a:solidFill>
              <a:latin typeface="宋体" pitchFamily="2" charset="-122"/>
              <a:ea typeface="宋体" pitchFamily="2" charset="-122"/>
            </a:endParaRPr>
          </a:p>
          <a:p>
            <a:pPr algn="ctr">
              <a:defRPr/>
            </a:pPr>
            <a:r>
              <a:rPr lang="en-US" altLang="zh-CN" sz="1800" b="1" dirty="0">
                <a:solidFill>
                  <a:schemeClr val="accent5">
                    <a:lumMod val="75000"/>
                  </a:schemeClr>
                </a:solidFill>
                <a:latin typeface="宋体" pitchFamily="2" charset="-122"/>
                <a:ea typeface="宋体" pitchFamily="2" charset="-122"/>
              </a:rPr>
              <a:t>. . .</a:t>
            </a:r>
            <a:endParaRPr lang="zh-CN" altLang="en-US" sz="1800" b="1" dirty="0">
              <a:solidFill>
                <a:schemeClr val="accent5">
                  <a:lumMod val="75000"/>
                </a:schemeClr>
              </a:solidFill>
              <a:latin typeface="宋体" pitchFamily="2" charset="-122"/>
              <a:ea typeface="宋体" pitchFamily="2" charset="-122"/>
            </a:endParaRPr>
          </a:p>
        </p:txBody>
      </p:sp>
      <p:sp>
        <p:nvSpPr>
          <p:cNvPr id="24" name="右大括号 23">
            <a:extLst>
              <a:ext uri="{FF2B5EF4-FFF2-40B4-BE49-F238E27FC236}">
                <a16:creationId xmlns:a16="http://schemas.microsoft.com/office/drawing/2014/main" id="{B305DB46-D04D-432B-B20B-B33629DC5C78}"/>
              </a:ext>
            </a:extLst>
          </p:cNvPr>
          <p:cNvSpPr>
            <a:spLocks/>
          </p:cNvSpPr>
          <p:nvPr/>
        </p:nvSpPr>
        <p:spPr bwMode="auto">
          <a:xfrm>
            <a:off x="7412464" y="1115598"/>
            <a:ext cx="215900" cy="1008062"/>
          </a:xfrm>
          <a:prstGeom prst="rightBrace">
            <a:avLst>
              <a:gd name="adj1" fmla="val 8344"/>
              <a:gd name="adj2" fmla="val 50000"/>
            </a:avLst>
          </a:prstGeom>
          <a:noFill/>
          <a:ln w="38100"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25" name="TextBox 17">
            <a:extLst>
              <a:ext uri="{FF2B5EF4-FFF2-40B4-BE49-F238E27FC236}">
                <a16:creationId xmlns:a16="http://schemas.microsoft.com/office/drawing/2014/main" id="{A35AEC4F-A7C4-4BD5-ADE9-710E7EA95CD5}"/>
              </a:ext>
            </a:extLst>
          </p:cNvPr>
          <p:cNvSpPr txBox="1">
            <a:spLocks noChangeArrowheads="1"/>
          </p:cNvSpPr>
          <p:nvPr/>
        </p:nvSpPr>
        <p:spPr bwMode="auto">
          <a:xfrm rot="5400000">
            <a:off x="7160845" y="1424367"/>
            <a:ext cx="15113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algn="ctr"/>
            <a:r>
              <a:rPr lang="zh-CN" altLang="en-US" sz="2400" b="1">
                <a:latin typeface="宋体" panose="02010600030101010101" pitchFamily="2" charset="-122"/>
                <a:ea typeface="宋体" panose="02010600030101010101" pitchFamily="2" charset="-122"/>
              </a:rPr>
              <a:t>“招式”</a:t>
            </a:r>
          </a:p>
        </p:txBody>
      </p:sp>
      <p:cxnSp>
        <p:nvCxnSpPr>
          <p:cNvPr id="3" name="直接箭头连接符 2">
            <a:extLst>
              <a:ext uri="{FF2B5EF4-FFF2-40B4-BE49-F238E27FC236}">
                <a16:creationId xmlns:a16="http://schemas.microsoft.com/office/drawing/2014/main" id="{A610C10E-8F4A-484E-A5B1-0FAEFD98DD74}"/>
              </a:ext>
            </a:extLst>
          </p:cNvPr>
          <p:cNvCxnSpPr/>
          <p:nvPr/>
        </p:nvCxnSpPr>
        <p:spPr>
          <a:xfrm>
            <a:off x="3777515" y="1446833"/>
            <a:ext cx="1746149" cy="0"/>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2A4FF484-B3BD-4841-8532-A9EA83A52BC4}"/>
              </a:ext>
            </a:extLst>
          </p:cNvPr>
          <p:cNvCxnSpPr/>
          <p:nvPr/>
        </p:nvCxnSpPr>
        <p:spPr>
          <a:xfrm>
            <a:off x="3811932" y="2310179"/>
            <a:ext cx="1746149" cy="0"/>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a:extLst>
              <a:ext uri="{FF2B5EF4-FFF2-40B4-BE49-F238E27FC236}">
                <a16:creationId xmlns:a16="http://schemas.microsoft.com/office/drawing/2014/main" id="{493FB96B-8FF7-4D0E-9984-F31D17F006B6}"/>
              </a:ext>
            </a:extLst>
          </p:cNvPr>
          <p:cNvCxnSpPr/>
          <p:nvPr/>
        </p:nvCxnSpPr>
        <p:spPr>
          <a:xfrm>
            <a:off x="3777515" y="3618627"/>
            <a:ext cx="1746149" cy="0"/>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19">
            <a:extLst>
              <a:ext uri="{FF2B5EF4-FFF2-40B4-BE49-F238E27FC236}">
                <a16:creationId xmlns:a16="http://schemas.microsoft.com/office/drawing/2014/main" id="{093F0949-2C94-4768-98BA-621F9185152D}"/>
              </a:ext>
            </a:extLst>
          </p:cNvPr>
          <p:cNvSpPr txBox="1">
            <a:spLocks noChangeArrowheads="1"/>
          </p:cNvSpPr>
          <p:nvPr/>
        </p:nvSpPr>
        <p:spPr bwMode="auto">
          <a:xfrm>
            <a:off x="3810426" y="4788810"/>
            <a:ext cx="6317422"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algn="ctr"/>
            <a:r>
              <a:rPr lang="zh-CN" altLang="en-US" sz="2800" dirty="0">
                <a:latin typeface="微软雅黑" panose="020B0503020204020204" pitchFamily="34" charset="-122"/>
                <a:ea typeface="微软雅黑" panose="020B0503020204020204" pitchFamily="34" charset="-122"/>
              </a:rPr>
              <a:t>注重“</a:t>
            </a:r>
            <a:r>
              <a:rPr lang="zh-CN" altLang="en-US" sz="2800" b="1" dirty="0">
                <a:solidFill>
                  <a:srgbClr val="FF0066"/>
                </a:solidFill>
                <a:latin typeface="微软雅黑" panose="020B0503020204020204" pitchFamily="34" charset="-122"/>
                <a:ea typeface="微软雅黑" panose="020B0503020204020204" pitchFamily="34" charset="-122"/>
                <a:cs typeface="+mn-ea"/>
              </a:rPr>
              <a:t>内功</a:t>
            </a:r>
            <a:r>
              <a:rPr lang="zh-CN" altLang="en-US" sz="2800" dirty="0">
                <a:latin typeface="微软雅黑" panose="020B0503020204020204" pitchFamily="34" charset="-122"/>
                <a:ea typeface="微软雅黑" panose="020B0503020204020204" pitchFamily="34" charset="-122"/>
              </a:rPr>
              <a:t>”（</a:t>
            </a:r>
            <a:r>
              <a:rPr lang="zh-CN" altLang="en-US" sz="2800" b="1" dirty="0">
                <a:solidFill>
                  <a:srgbClr val="0066FF"/>
                </a:solidFill>
                <a:latin typeface="微软雅黑" panose="020B0503020204020204" pitchFamily="34" charset="-122"/>
                <a:ea typeface="微软雅黑" panose="020B0503020204020204" pitchFamily="34" charset="-122"/>
              </a:rPr>
              <a:t>系统</a:t>
            </a:r>
            <a:r>
              <a:rPr lang="zh-CN" altLang="en-US" sz="2800" dirty="0">
                <a:latin typeface="微软雅黑" panose="020B0503020204020204" pitchFamily="34" charset="-122"/>
                <a:ea typeface="微软雅黑" panose="020B0503020204020204" pitchFamily="34" charset="-122"/>
              </a:rPr>
              <a:t>）修炼</a:t>
            </a:r>
            <a:endParaRPr lang="en-US" altLang="zh-CN" sz="2800" dirty="0">
              <a:latin typeface="微软雅黑" panose="020B0503020204020204" pitchFamily="34" charset="-122"/>
              <a:ea typeface="微软雅黑" panose="020B0503020204020204" pitchFamily="34" charset="-122"/>
            </a:endParaRPr>
          </a:p>
          <a:p>
            <a:pPr algn="ctr"/>
            <a:r>
              <a:rPr lang="zh-CN" altLang="en-US" sz="2800" dirty="0">
                <a:latin typeface="微软雅黑" panose="020B0503020204020204" pitchFamily="34" charset="-122"/>
                <a:ea typeface="微软雅黑" panose="020B0503020204020204" pitchFamily="34" charset="-122"/>
              </a:rPr>
              <a:t>辅助“</a:t>
            </a:r>
            <a:r>
              <a:rPr lang="zh-CN" altLang="en-US" sz="2800" b="1" dirty="0">
                <a:solidFill>
                  <a:srgbClr val="FF0066"/>
                </a:solidFill>
                <a:latin typeface="微软雅黑" panose="020B0503020204020204" pitchFamily="34" charset="-122"/>
                <a:ea typeface="微软雅黑" panose="020B0503020204020204" pitchFamily="34" charset="-122"/>
                <a:cs typeface="+mn-ea"/>
              </a:rPr>
              <a:t>招式</a:t>
            </a:r>
            <a:r>
              <a:rPr lang="zh-CN" altLang="en-US" sz="2800" dirty="0">
                <a:latin typeface="微软雅黑" panose="020B0503020204020204" pitchFamily="34" charset="-122"/>
                <a:ea typeface="微软雅黑" panose="020B0503020204020204" pitchFamily="34" charset="-122"/>
              </a:rPr>
              <a:t>”（</a:t>
            </a:r>
            <a:r>
              <a:rPr lang="zh-CN" altLang="en-US" sz="2800" b="1" dirty="0">
                <a:solidFill>
                  <a:srgbClr val="0066FF"/>
                </a:solidFill>
                <a:latin typeface="微软雅黑" panose="020B0503020204020204" pitchFamily="34" charset="-122"/>
                <a:ea typeface="微软雅黑" panose="020B0503020204020204" pitchFamily="34" charset="-122"/>
              </a:rPr>
              <a:t>语言、工具</a:t>
            </a:r>
            <a:r>
              <a:rPr lang="zh-CN" altLang="en-US" sz="2800" dirty="0">
                <a:latin typeface="微软雅黑" panose="020B0503020204020204" pitchFamily="34" charset="-122"/>
                <a:ea typeface="微软雅黑" panose="020B0503020204020204" pitchFamily="34" charset="-122"/>
              </a:rPr>
              <a:t>）学习</a:t>
            </a:r>
          </a:p>
        </p:txBody>
      </p:sp>
    </p:spTree>
    <p:extLst>
      <p:ext uri="{BB962C8B-B14F-4D97-AF65-F5344CB8AC3E}">
        <p14:creationId xmlns:p14="http://schemas.microsoft.com/office/powerpoint/2010/main" val="3308821303"/>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blinds(horizontal)">
                                      <p:cBhvr>
                                        <p:cTn id="10" dur="500"/>
                                        <p:tgtEl>
                                          <p:spTgt spid="2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blinds(horizontal)">
                                      <p:cBhvr>
                                        <p:cTn id="15" dur="500"/>
                                        <p:tgtEl>
                                          <p:spTgt spid="24"/>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blinds(horizontal)">
                                      <p:cBhvr>
                                        <p:cTn id="18" dur="500"/>
                                        <p:tgtEl>
                                          <p:spTgt spid="25"/>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blinds(horizontal)">
                                      <p:cBhvr>
                                        <p:cTn id="23" dur="500"/>
                                        <p:tgtEl>
                                          <p:spTgt spid="26"/>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blinds(horizontal)">
                                      <p:cBhvr>
                                        <p:cTn id="26" dur="500"/>
                                        <p:tgtEl>
                                          <p:spTgt spid="14"/>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nodeType="click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blinds(horizontal)">
                                      <p:cBhvr>
                                        <p:cTn id="31" dur="500"/>
                                        <p:tgtEl>
                                          <p:spTgt spid="27"/>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blinds(horizontal)">
                                      <p:cBhvr>
                                        <p:cTn id="34" dur="500"/>
                                        <p:tgtEl>
                                          <p:spTgt spid="18"/>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blinds(horizontal)">
                                      <p:cBhvr>
                                        <p:cTn id="39" dur="500"/>
                                        <p:tgtEl>
                                          <p:spTgt spid="22"/>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blinds(horizontal)">
                                      <p:cBhvr>
                                        <p:cTn id="42" dur="500"/>
                                        <p:tgtEl>
                                          <p:spTgt spid="21"/>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blinds(horizontal)">
                                      <p:cBhvr>
                                        <p:cTn id="4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8" grpId="0"/>
      <p:bldP spid="21" grpId="0" animBg="1"/>
      <p:bldP spid="22" grpId="0"/>
      <p:bldP spid="23" grpId="0"/>
      <p:bldP spid="24" grpId="0" animBg="1"/>
      <p:bldP spid="25" grpId="0"/>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0C0732E-CB63-4CE9-935B-10150DF06364}"/>
              </a:ext>
            </a:extLst>
          </p:cNvPr>
          <p:cNvSpPr txBox="1">
            <a:spLocks noChangeArrowheads="1"/>
          </p:cNvSpPr>
          <p:nvPr/>
        </p:nvSpPr>
        <p:spPr>
          <a:xfrm>
            <a:off x="1041722" y="861165"/>
            <a:ext cx="10104698" cy="3382962"/>
          </a:xfrm>
          <a:prstGeom prst="rect">
            <a:avLst/>
          </a:prstGeom>
          <a:noFill/>
        </p:spPr>
        <p:txBody>
          <a:bodyPr/>
          <a:lstStyle/>
          <a:p>
            <a:pPr marL="342900" indent="-342900">
              <a:spcBef>
                <a:spcPct val="20000"/>
              </a:spcBef>
              <a:buClr>
                <a:schemeClr val="accent1"/>
              </a:buClr>
              <a:buSzPct val="100000"/>
              <a:buFontTx/>
              <a:buBlip>
                <a:blip r:embed="rId3"/>
              </a:buBlip>
              <a:defRPr/>
            </a:pPr>
            <a:r>
              <a:rPr lang="zh-CN" altLang="en-US" sz="2800" b="1" kern="0" dirty="0">
                <a:solidFill>
                  <a:srgbClr val="0000FF"/>
                </a:solidFill>
                <a:latin typeface="微软雅黑" pitchFamily="34" charset="-122"/>
                <a:ea typeface="微软雅黑" pitchFamily="34" charset="-122"/>
              </a:rPr>
              <a:t>魏继增 </a:t>
            </a:r>
            <a:r>
              <a:rPr lang="zh-CN" altLang="en-US" sz="2800" b="1" kern="0" dirty="0">
                <a:latin typeface="微软雅黑" pitchFamily="34" charset="-122"/>
                <a:ea typeface="微软雅黑" pitchFamily="34" charset="-122"/>
              </a:rPr>
              <a:t>（智能与计算学部，计算机科学与技术学院，副教授）</a:t>
            </a:r>
            <a:endParaRPr lang="en-US" altLang="zh-CN" sz="2800" b="1" kern="0" dirty="0">
              <a:solidFill>
                <a:srgbClr val="0000FF"/>
              </a:solidFill>
              <a:latin typeface="微软雅黑" pitchFamily="34" charset="-122"/>
              <a:ea typeface="微软雅黑" pitchFamily="34" charset="-122"/>
            </a:endParaRPr>
          </a:p>
          <a:p>
            <a:pPr>
              <a:spcBef>
                <a:spcPct val="20000"/>
              </a:spcBef>
              <a:buClr>
                <a:schemeClr val="accent1"/>
              </a:buClr>
              <a:buSzPct val="100000"/>
              <a:defRPr/>
            </a:pPr>
            <a:endParaRPr lang="en-US" altLang="zh-CN" sz="2800" b="1" kern="0" dirty="0">
              <a:latin typeface="微软雅黑" pitchFamily="34" charset="-122"/>
              <a:ea typeface="微软雅黑" pitchFamily="34" charset="-122"/>
            </a:endParaRPr>
          </a:p>
          <a:p>
            <a:pPr marL="342900" indent="-342900">
              <a:spcBef>
                <a:spcPct val="20000"/>
              </a:spcBef>
              <a:buClr>
                <a:schemeClr val="accent1"/>
              </a:buClr>
              <a:buSzPct val="100000"/>
              <a:buFontTx/>
              <a:buBlip>
                <a:blip r:embed="rId3"/>
              </a:buBlip>
              <a:defRPr/>
            </a:pPr>
            <a:r>
              <a:rPr lang="zh-CN" altLang="en-US" sz="2800" b="1" kern="0" dirty="0">
                <a:solidFill>
                  <a:srgbClr val="0000FF"/>
                </a:solidFill>
                <a:latin typeface="微软雅黑" pitchFamily="34" charset="-122"/>
                <a:ea typeface="微软雅黑" pitchFamily="34" charset="-122"/>
              </a:rPr>
              <a:t>研究方向：</a:t>
            </a:r>
            <a:r>
              <a:rPr lang="zh-CN" altLang="en-US" sz="2800" b="1" kern="0" dirty="0">
                <a:solidFill>
                  <a:srgbClr val="FF0000"/>
                </a:solidFill>
                <a:latin typeface="微软雅黑" pitchFamily="34" charset="-122"/>
                <a:ea typeface="微软雅黑" pitchFamily="34" charset="-122"/>
              </a:rPr>
              <a:t>计算机系统结构</a:t>
            </a:r>
            <a:r>
              <a:rPr lang="zh-CN" altLang="en-US" sz="2800" b="1" kern="0" dirty="0">
                <a:latin typeface="微软雅黑" pitchFamily="34" charset="-122"/>
                <a:ea typeface="微软雅黑" pitchFamily="34" charset="-122"/>
              </a:rPr>
              <a:t>，特别关注高能效异构处理器、高性能专用处理器、智能嵌入式系统</a:t>
            </a:r>
            <a:endParaRPr lang="en-US" altLang="zh-CN" sz="2800" b="1" kern="0" dirty="0">
              <a:latin typeface="微软雅黑" pitchFamily="34" charset="-122"/>
              <a:ea typeface="微软雅黑" pitchFamily="34" charset="-122"/>
            </a:endParaRPr>
          </a:p>
          <a:p>
            <a:pPr>
              <a:spcBef>
                <a:spcPct val="20000"/>
              </a:spcBef>
              <a:buClr>
                <a:schemeClr val="accent1"/>
              </a:buClr>
              <a:buSzPct val="100000"/>
              <a:defRPr/>
            </a:pPr>
            <a:endParaRPr lang="en-US" altLang="zh-CN" sz="2800" b="1" kern="0" dirty="0">
              <a:latin typeface="微软雅黑" pitchFamily="34" charset="-122"/>
              <a:ea typeface="微软雅黑" pitchFamily="34" charset="-122"/>
            </a:endParaRPr>
          </a:p>
          <a:p>
            <a:pPr marL="342900" indent="-342900">
              <a:spcBef>
                <a:spcPct val="20000"/>
              </a:spcBef>
              <a:buClr>
                <a:schemeClr val="accent1"/>
              </a:buClr>
              <a:buSzPct val="100000"/>
              <a:buFontTx/>
              <a:buBlip>
                <a:blip r:embed="rId3"/>
              </a:buBlip>
              <a:defRPr/>
            </a:pPr>
            <a:r>
              <a:rPr lang="zh-CN" altLang="en-US" sz="2800" b="1" kern="0" dirty="0">
                <a:latin typeface="微软雅黑" pitchFamily="34" charset="-122"/>
                <a:ea typeface="微软雅黑" pitchFamily="34" charset="-122"/>
              </a:rPr>
              <a:t>联系方式：</a:t>
            </a:r>
            <a:endParaRPr lang="en-US" altLang="zh-CN" sz="2800" b="1" kern="0" dirty="0">
              <a:latin typeface="微软雅黑" pitchFamily="34" charset="-122"/>
              <a:ea typeface="微软雅黑" pitchFamily="34" charset="-122"/>
            </a:endParaRPr>
          </a:p>
          <a:p>
            <a:pPr marL="800100" lvl="1" indent="-342900">
              <a:spcBef>
                <a:spcPct val="20000"/>
              </a:spcBef>
              <a:buClr>
                <a:schemeClr val="accent1"/>
              </a:buClr>
              <a:buSzPct val="100000"/>
              <a:buBlip>
                <a:blip r:embed="rId4"/>
              </a:buBlip>
              <a:defRPr/>
            </a:pPr>
            <a:r>
              <a:rPr lang="en-US" altLang="zh-CN" sz="2800" b="1" kern="0" dirty="0">
                <a:latin typeface="微软雅黑" pitchFamily="34" charset="-122"/>
                <a:ea typeface="微软雅黑" pitchFamily="34" charset="-122"/>
              </a:rPr>
              <a:t>Email</a:t>
            </a:r>
            <a:r>
              <a:rPr lang="zh-CN" altLang="en-US" sz="2800" b="1" kern="0" dirty="0">
                <a:latin typeface="微软雅黑" pitchFamily="34" charset="-122"/>
                <a:ea typeface="微软雅黑" pitchFamily="34" charset="-122"/>
              </a:rPr>
              <a:t>：</a:t>
            </a:r>
            <a:r>
              <a:rPr lang="en-US" altLang="zh-CN" sz="2800" b="1" kern="0" dirty="0">
                <a:latin typeface="微软雅黑" pitchFamily="34" charset="-122"/>
                <a:ea typeface="微软雅黑" pitchFamily="34" charset="-122"/>
                <a:hlinkClick r:id="rId5"/>
              </a:rPr>
              <a:t>weijizeng@tju.edu.cn</a:t>
            </a:r>
            <a:endParaRPr lang="en-US" altLang="zh-CN" sz="2800" b="1" kern="0" dirty="0">
              <a:latin typeface="微软雅黑" pitchFamily="34" charset="-122"/>
              <a:ea typeface="微软雅黑" pitchFamily="34" charset="-122"/>
            </a:endParaRPr>
          </a:p>
          <a:p>
            <a:pPr marL="800100" lvl="1" indent="-342900">
              <a:spcBef>
                <a:spcPct val="20000"/>
              </a:spcBef>
              <a:buClr>
                <a:schemeClr val="accent1"/>
              </a:buClr>
              <a:buSzPct val="100000"/>
              <a:buBlip>
                <a:blip r:embed="rId4"/>
              </a:buBlip>
              <a:defRPr/>
            </a:pPr>
            <a:r>
              <a:rPr lang="zh-CN" altLang="en-US" sz="2800" b="1" kern="0" dirty="0">
                <a:latin typeface="微软雅黑" pitchFamily="34" charset="-122"/>
                <a:ea typeface="微软雅黑" pitchFamily="34" charset="-122"/>
              </a:rPr>
              <a:t>办公室：</a:t>
            </a:r>
            <a:r>
              <a:rPr lang="en-US" altLang="zh-CN" sz="2800" b="1" kern="0" dirty="0">
                <a:solidFill>
                  <a:srgbClr val="00B0F0"/>
                </a:solidFill>
                <a:latin typeface="微软雅黑" pitchFamily="34" charset="-122"/>
                <a:ea typeface="微软雅黑" pitchFamily="34" charset="-122"/>
              </a:rPr>
              <a:t>55B423</a:t>
            </a:r>
          </a:p>
          <a:p>
            <a:pPr marL="800100" lvl="1" indent="-342900">
              <a:spcBef>
                <a:spcPct val="20000"/>
              </a:spcBef>
              <a:buClr>
                <a:schemeClr val="accent1"/>
              </a:buClr>
              <a:buSzPct val="100000"/>
              <a:buBlip>
                <a:blip r:embed="rId4"/>
              </a:buBlip>
              <a:defRPr/>
            </a:pPr>
            <a:r>
              <a:rPr lang="zh-CN" altLang="en-US" sz="2800" b="1" kern="0" dirty="0">
                <a:latin typeface="微软雅黑" pitchFamily="34" charset="-122"/>
                <a:ea typeface="微软雅黑" pitchFamily="34" charset="-122"/>
              </a:rPr>
              <a:t>答疑时间：</a:t>
            </a:r>
            <a:endParaRPr lang="en-US" altLang="zh-CN" sz="2800" b="1" kern="0" dirty="0">
              <a:latin typeface="微软雅黑" pitchFamily="34" charset="-122"/>
              <a:ea typeface="微软雅黑" pitchFamily="34" charset="-122"/>
            </a:endParaRPr>
          </a:p>
          <a:p>
            <a:pPr lvl="1">
              <a:spcBef>
                <a:spcPct val="20000"/>
              </a:spcBef>
              <a:buClr>
                <a:schemeClr val="accent1"/>
              </a:buClr>
              <a:buSzPct val="100000"/>
              <a:defRPr/>
            </a:pPr>
            <a:r>
              <a:rPr lang="en-US" altLang="zh-CN" sz="2800" b="1" kern="0" dirty="0">
                <a:latin typeface="微软雅黑" pitchFamily="34" charset="-122"/>
                <a:ea typeface="微软雅黑" pitchFamily="34" charset="-122"/>
              </a:rPr>
              <a:t>   </a:t>
            </a:r>
            <a:r>
              <a:rPr lang="zh-CN" altLang="en-US" sz="2800" b="1" kern="0" dirty="0">
                <a:latin typeface="微软雅黑" pitchFamily="34" charset="-122"/>
                <a:ea typeface="微软雅黑" pitchFamily="34" charset="-122"/>
              </a:rPr>
              <a:t>周四，晚</a:t>
            </a:r>
            <a:r>
              <a:rPr lang="en-US" altLang="zh-CN" sz="2800" b="1" kern="0" dirty="0">
                <a:latin typeface="微软雅黑" pitchFamily="34" charset="-122"/>
                <a:ea typeface="微软雅黑" pitchFamily="34" charset="-122"/>
              </a:rPr>
              <a:t>20:00~:22:00</a:t>
            </a:r>
            <a:r>
              <a:rPr lang="zh-CN" altLang="en-US" sz="2800" b="1" kern="0" dirty="0">
                <a:latin typeface="微软雅黑" pitchFamily="34" charset="-122"/>
                <a:ea typeface="微软雅黑" pitchFamily="34" charset="-122"/>
              </a:rPr>
              <a:t>（智慧树平台“问答互动”版块）</a:t>
            </a:r>
            <a:endParaRPr lang="en-US" altLang="zh-CN" sz="2800" b="1" kern="0" dirty="0">
              <a:latin typeface="微软雅黑" pitchFamily="34" charset="-122"/>
              <a:ea typeface="微软雅黑" pitchFamily="34" charset="-122"/>
            </a:endParaRPr>
          </a:p>
          <a:p>
            <a:pPr lvl="1">
              <a:spcBef>
                <a:spcPct val="20000"/>
              </a:spcBef>
              <a:buClr>
                <a:schemeClr val="accent1"/>
              </a:buClr>
              <a:buSzPct val="100000"/>
              <a:defRPr/>
            </a:pPr>
            <a:r>
              <a:rPr lang="zh-CN" altLang="en-US" sz="2800" b="1" kern="0" dirty="0">
                <a:latin typeface="微软雅黑" pitchFamily="34" charset="-122"/>
                <a:ea typeface="微软雅黑" pitchFamily="34" charset="-122"/>
              </a:rPr>
              <a:t>   周二，下午</a:t>
            </a:r>
            <a:r>
              <a:rPr lang="en-US" altLang="zh-CN" sz="2800" b="1" kern="0" dirty="0">
                <a:latin typeface="微软雅黑" pitchFamily="34" charset="-122"/>
                <a:ea typeface="微软雅黑" pitchFamily="34" charset="-122"/>
              </a:rPr>
              <a:t>2:30~4:30</a:t>
            </a:r>
            <a:r>
              <a:rPr lang="zh-CN" altLang="en-US" sz="2800" b="1" kern="0" dirty="0">
                <a:latin typeface="微软雅黑" pitchFamily="34" charset="-122"/>
                <a:ea typeface="微软雅黑" pitchFamily="34" charset="-122"/>
              </a:rPr>
              <a:t>（办公室答疑）</a:t>
            </a:r>
          </a:p>
        </p:txBody>
      </p:sp>
    </p:spTree>
    <p:extLst>
      <p:ext uri="{BB962C8B-B14F-4D97-AF65-F5344CB8AC3E}">
        <p14:creationId xmlns:p14="http://schemas.microsoft.com/office/powerpoint/2010/main" val="27810037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19" name="组合 18">
            <a:extLst>
              <a:ext uri="{FF2B5EF4-FFF2-40B4-BE49-F238E27FC236}">
                <a16:creationId xmlns:a16="http://schemas.microsoft.com/office/drawing/2014/main" id="{899A9F6E-9457-4F84-A192-4FD305E1E399}"/>
              </a:ext>
            </a:extLst>
          </p:cNvPr>
          <p:cNvGrpSpPr/>
          <p:nvPr/>
        </p:nvGrpSpPr>
        <p:grpSpPr>
          <a:xfrm>
            <a:off x="837123" y="278225"/>
            <a:ext cx="3745268" cy="762623"/>
            <a:chOff x="837121" y="278221"/>
            <a:chExt cx="3745268" cy="762622"/>
          </a:xfrm>
        </p:grpSpPr>
        <p:sp>
          <p:nvSpPr>
            <p:cNvPr id="21" name="矩形 20">
              <a:extLst>
                <a:ext uri="{FF2B5EF4-FFF2-40B4-BE49-F238E27FC236}">
                  <a16:creationId xmlns:a16="http://schemas.microsoft.com/office/drawing/2014/main" id="{8297BC28-DD3C-44C3-A8BA-1F5DFEE9D689}"/>
                </a:ext>
              </a:extLst>
            </p:cNvPr>
            <p:cNvSpPr/>
            <p:nvPr/>
          </p:nvSpPr>
          <p:spPr>
            <a:xfrm>
              <a:off x="837121" y="733066"/>
              <a:ext cx="374526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are you taking this course</a:t>
              </a:r>
            </a:p>
          </p:txBody>
        </p:sp>
        <p:sp>
          <p:nvSpPr>
            <p:cNvPr id="31" name="矩形 30">
              <a:extLst>
                <a:ext uri="{FF2B5EF4-FFF2-40B4-BE49-F238E27FC236}">
                  <a16:creationId xmlns:a16="http://schemas.microsoft.com/office/drawing/2014/main" id="{893B1525-3B1F-48D5-8382-8E78492CDB66}"/>
                </a:ext>
              </a:extLst>
            </p:cNvPr>
            <p:cNvSpPr/>
            <p:nvPr/>
          </p:nvSpPr>
          <p:spPr>
            <a:xfrm>
              <a:off x="1197484" y="278221"/>
              <a:ext cx="3212161"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为什么学这门课？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17" name="标题 1">
            <a:extLst>
              <a:ext uri="{FF2B5EF4-FFF2-40B4-BE49-F238E27FC236}">
                <a16:creationId xmlns:a16="http://schemas.microsoft.com/office/drawing/2014/main" id="{720C04C4-3EB4-4634-A2E7-C0AEA060CAA4}"/>
              </a:ext>
            </a:extLst>
          </p:cNvPr>
          <p:cNvSpPr txBox="1">
            <a:spLocks/>
          </p:cNvSpPr>
          <p:nvPr/>
        </p:nvSpPr>
        <p:spPr>
          <a:xfrm>
            <a:off x="838200" y="1040042"/>
            <a:ext cx="10515600" cy="652688"/>
          </a:xfrm>
          <a:prstGeom prst="rect">
            <a:avLst/>
          </a:prstGeom>
        </p:spPr>
        <p:txBody>
          <a:bodyPr>
            <a:normAutofit/>
          </a:bodyPr>
          <a:lstStyle>
            <a:lvl1pPr algn="l" defTabSz="913765"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b="1" dirty="0">
                <a:latin typeface="微软雅黑" panose="020B0503020204020204" pitchFamily="34" charset="-122"/>
                <a:ea typeface="微软雅黑" panose="020B0503020204020204" pitchFamily="34" charset="-122"/>
                <a:cs typeface="+mn-cs"/>
              </a:rPr>
              <a:t>“</a:t>
            </a:r>
            <a:r>
              <a:rPr lang="zh-CN" altLang="en-US" sz="3200" b="1" dirty="0">
                <a:latin typeface="微软雅黑" panose="020B0503020204020204" pitchFamily="34" charset="-122"/>
                <a:ea typeface="微软雅黑" panose="020B0503020204020204" pitchFamily="34" charset="-122"/>
              </a:rPr>
              <a:t>中兴华为事件</a:t>
            </a:r>
            <a:r>
              <a:rPr lang="zh-CN" altLang="en-US" sz="3200" b="1" dirty="0">
                <a:latin typeface="微软雅黑" panose="020B0503020204020204" pitchFamily="34" charset="-122"/>
                <a:ea typeface="微软雅黑" panose="020B0503020204020204" pitchFamily="34" charset="-122"/>
                <a:cs typeface="+mn-cs"/>
              </a:rPr>
              <a:t>”</a:t>
            </a:r>
            <a:r>
              <a:rPr lang="en-US" altLang="zh-CN" sz="3200" b="1" dirty="0">
                <a:latin typeface="微软雅黑" panose="020B0503020204020204" pitchFamily="34" charset="-122"/>
                <a:ea typeface="微软雅黑" panose="020B0503020204020204" pitchFamily="34" charset="-122"/>
                <a:cs typeface="+mn-cs"/>
              </a:rPr>
              <a:t>—— </a:t>
            </a:r>
            <a:r>
              <a:rPr lang="zh-CN" altLang="en-US" sz="3200" b="1" dirty="0">
                <a:latin typeface="微软雅黑" panose="020B0503020204020204" pitchFamily="34" charset="-122"/>
                <a:ea typeface="微软雅黑" panose="020B0503020204020204" pitchFamily="34" charset="-122"/>
                <a:cs typeface="+mn-cs"/>
              </a:rPr>
              <a:t>我国信息产业“缺芯少魂”</a:t>
            </a:r>
          </a:p>
        </p:txBody>
      </p:sp>
      <p:pic>
        <p:nvPicPr>
          <p:cNvPr id="18" name="图片 17">
            <a:extLst>
              <a:ext uri="{FF2B5EF4-FFF2-40B4-BE49-F238E27FC236}">
                <a16:creationId xmlns:a16="http://schemas.microsoft.com/office/drawing/2014/main" id="{F3B71B76-92D2-46EF-B365-2282BBDB09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305" y="3595611"/>
            <a:ext cx="4600078" cy="2803064"/>
          </a:xfrm>
          <a:prstGeom prst="rect">
            <a:avLst/>
          </a:prstGeom>
        </p:spPr>
      </p:pic>
      <p:sp>
        <p:nvSpPr>
          <p:cNvPr id="20" name="文本框 19">
            <a:extLst>
              <a:ext uri="{FF2B5EF4-FFF2-40B4-BE49-F238E27FC236}">
                <a16:creationId xmlns:a16="http://schemas.microsoft.com/office/drawing/2014/main" id="{E01092B1-D327-43C4-BCC2-A85954C889DF}"/>
              </a:ext>
            </a:extLst>
          </p:cNvPr>
          <p:cNvSpPr txBox="1"/>
          <p:nvPr/>
        </p:nvSpPr>
        <p:spPr>
          <a:xfrm>
            <a:off x="319792" y="1692730"/>
            <a:ext cx="4898251" cy="1569660"/>
          </a:xfrm>
          <a:prstGeom prst="rect">
            <a:avLst/>
          </a:prstGeom>
          <a:gradFill flip="none" rotWithShape="1">
            <a:gsLst>
              <a:gs pos="0">
                <a:srgbClr val="00B050">
                  <a:tint val="66000"/>
                  <a:satMod val="160000"/>
                </a:srgbClr>
              </a:gs>
              <a:gs pos="50000">
                <a:srgbClr val="00B050">
                  <a:tint val="44500"/>
                  <a:satMod val="160000"/>
                </a:srgbClr>
              </a:gs>
              <a:gs pos="100000">
                <a:srgbClr val="00B050">
                  <a:tint val="23500"/>
                  <a:satMod val="160000"/>
                </a:srgbClr>
              </a:gs>
            </a:gsLst>
            <a:lin ang="13500000" scaled="1"/>
            <a:tileRect/>
          </a:gradFill>
        </p:spPr>
        <p:txBody>
          <a:bodyPr wrap="square" rtlCol="0">
            <a:spAutoFit/>
          </a:bodyPr>
          <a:lstStyle/>
          <a:p>
            <a:r>
              <a:rPr lang="en-US" altLang="zh-CN" sz="2400" dirty="0">
                <a:latin typeface="微软雅黑" panose="020B0503020204020204" pitchFamily="34" charset="-122"/>
                <a:ea typeface="微软雅黑" panose="020B0503020204020204" pitchFamily="34" charset="-122"/>
              </a:rPr>
              <a:t>2018</a:t>
            </a:r>
            <a:r>
              <a:rPr lang="zh-CN" altLang="en-US" sz="2400" dirty="0">
                <a:latin typeface="微软雅黑" panose="020B0503020204020204" pitchFamily="34" charset="-122"/>
                <a:ea typeface="微软雅黑" panose="020B0503020204020204" pitchFamily="34" charset="-122"/>
              </a:rPr>
              <a:t>年</a:t>
            </a:r>
            <a:r>
              <a:rPr lang="en-US" altLang="zh-CN" sz="2400" dirty="0">
                <a:latin typeface="微软雅黑" panose="020B0503020204020204" pitchFamily="34" charset="-122"/>
                <a:ea typeface="微软雅黑" panose="020B0503020204020204" pitchFamily="34" charset="-122"/>
              </a:rPr>
              <a:t>4</a:t>
            </a:r>
            <a:r>
              <a:rPr lang="zh-CN" altLang="en-US" sz="2400" dirty="0">
                <a:latin typeface="微软雅黑" panose="020B0503020204020204" pitchFamily="34" charset="-122"/>
                <a:ea typeface="微软雅黑" panose="020B0503020204020204" pitchFamily="34" charset="-122"/>
              </a:rPr>
              <a:t>月的“中兴事件”再次凸显我国在芯片（核高基）产业上全方位受制于西方发达国家，被其遏住咽喉，严重威胁我国国家安全。</a:t>
            </a:r>
          </a:p>
        </p:txBody>
      </p:sp>
      <p:pic>
        <p:nvPicPr>
          <p:cNvPr id="22" name="图片 21">
            <a:extLst>
              <a:ext uri="{FF2B5EF4-FFF2-40B4-BE49-F238E27FC236}">
                <a16:creationId xmlns:a16="http://schemas.microsoft.com/office/drawing/2014/main" id="{FCE53648-3561-4F1B-A22B-3EB5B84E88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26156" y="1672854"/>
            <a:ext cx="2922106" cy="2688338"/>
          </a:xfrm>
          <a:prstGeom prst="rect">
            <a:avLst/>
          </a:prstGeom>
        </p:spPr>
      </p:pic>
      <p:sp>
        <p:nvSpPr>
          <p:cNvPr id="23" name="文本框 22">
            <a:extLst>
              <a:ext uri="{FF2B5EF4-FFF2-40B4-BE49-F238E27FC236}">
                <a16:creationId xmlns:a16="http://schemas.microsoft.com/office/drawing/2014/main" id="{6A919267-6465-44CB-A76A-A3D62E0A8882}"/>
              </a:ext>
            </a:extLst>
          </p:cNvPr>
          <p:cNvSpPr txBox="1"/>
          <p:nvPr/>
        </p:nvSpPr>
        <p:spPr>
          <a:xfrm>
            <a:off x="5387009" y="4442794"/>
            <a:ext cx="6659217" cy="2308324"/>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习近平总书记：努力实现</a:t>
            </a:r>
            <a:r>
              <a:rPr lang="zh-CN" altLang="en-US" sz="2400" b="1" dirty="0">
                <a:solidFill>
                  <a:srgbClr val="FF0066"/>
                </a:solidFill>
                <a:latin typeface="微软雅黑" panose="020B0503020204020204" pitchFamily="34" charset="-122"/>
                <a:ea typeface="微软雅黑" panose="020B0503020204020204" pitchFamily="34" charset="-122"/>
                <a:cs typeface="+mn-ea"/>
              </a:rPr>
              <a:t>关键核心技术自主可控</a:t>
            </a:r>
            <a:r>
              <a:rPr lang="zh-CN" altLang="en-US" sz="2400" dirty="0">
                <a:latin typeface="微软雅黑" panose="020B0503020204020204" pitchFamily="34" charset="-122"/>
                <a:ea typeface="微软雅黑" panose="020B0503020204020204" pitchFamily="34" charset="-122"/>
              </a:rPr>
              <a:t>，把创新主动权、发展主动权牢牢掌握在自己手中。关键核心技术事关创新主动权、发展主动权，也事关国家经济安全、国防安全和其他安全。掌握不了关键核心技术，就会“缺芯少魂”。</a:t>
            </a:r>
            <a:endParaRPr lang="en-US" altLang="zh-CN" sz="2400" dirty="0">
              <a:latin typeface="微软雅黑" panose="020B0503020204020204" pitchFamily="34" charset="-122"/>
              <a:ea typeface="微软雅黑" panose="020B0503020204020204" pitchFamily="34" charset="-122"/>
            </a:endParaRPr>
          </a:p>
          <a:p>
            <a:pPr algn="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两院院士大会</a:t>
            </a:r>
          </a:p>
        </p:txBody>
      </p:sp>
      <p:graphicFrame>
        <p:nvGraphicFramePr>
          <p:cNvPr id="24" name="图示 23">
            <a:extLst>
              <a:ext uri="{FF2B5EF4-FFF2-40B4-BE49-F238E27FC236}">
                <a16:creationId xmlns:a16="http://schemas.microsoft.com/office/drawing/2014/main" id="{78BE191F-0ACB-449F-B6D4-5115313ACF4A}"/>
              </a:ext>
            </a:extLst>
          </p:cNvPr>
          <p:cNvGraphicFramePr/>
          <p:nvPr/>
        </p:nvGraphicFramePr>
        <p:xfrm>
          <a:off x="7908318" y="1323867"/>
          <a:ext cx="4386387" cy="30373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25" name="文本框 24">
            <a:extLst>
              <a:ext uri="{FF2B5EF4-FFF2-40B4-BE49-F238E27FC236}">
                <a16:creationId xmlns:a16="http://schemas.microsoft.com/office/drawing/2014/main" id="{61729D9F-EF5E-4808-9D70-D8BB7DC57B9D}"/>
              </a:ext>
            </a:extLst>
          </p:cNvPr>
          <p:cNvSpPr txBox="1"/>
          <p:nvPr/>
        </p:nvSpPr>
        <p:spPr>
          <a:xfrm>
            <a:off x="11072191" y="1172694"/>
            <a:ext cx="974035" cy="830997"/>
          </a:xfrm>
          <a:prstGeom prst="rect">
            <a:avLst/>
          </a:prstGeom>
          <a:gradFill flip="none" rotWithShape="1">
            <a:gsLst>
              <a:gs pos="0">
                <a:srgbClr val="FFFF00">
                  <a:tint val="66000"/>
                  <a:satMod val="160000"/>
                </a:srgbClr>
              </a:gs>
              <a:gs pos="50000">
                <a:srgbClr val="FFFF00">
                  <a:tint val="44500"/>
                  <a:satMod val="160000"/>
                </a:srgbClr>
              </a:gs>
              <a:gs pos="100000">
                <a:srgbClr val="FFFF00">
                  <a:tint val="23500"/>
                  <a:satMod val="160000"/>
                </a:srgbClr>
              </a:gs>
            </a:gsLst>
            <a:lin ang="13500000" scaled="1"/>
            <a:tileRect/>
          </a:gradFill>
        </p:spPr>
        <p:txBody>
          <a:bodyPr wrap="square" rtlCol="0">
            <a:spAutoFit/>
          </a:bodyPr>
          <a:lstStyle/>
          <a:p>
            <a:pPr algn="ctr"/>
            <a:r>
              <a:rPr lang="zh-CN" altLang="en-US" sz="2400" dirty="0">
                <a:latin typeface="华文彩云" panose="02010800040101010101" pitchFamily="2" charset="-122"/>
                <a:ea typeface="华文彩云" panose="02010800040101010101" pitchFamily="2" charset="-122"/>
              </a:rPr>
              <a:t>生态</a:t>
            </a:r>
            <a:endParaRPr lang="en-US" altLang="zh-CN" sz="2400" dirty="0">
              <a:latin typeface="华文彩云" panose="02010800040101010101" pitchFamily="2" charset="-122"/>
              <a:ea typeface="华文彩云" panose="02010800040101010101" pitchFamily="2" charset="-122"/>
            </a:endParaRPr>
          </a:p>
          <a:p>
            <a:pPr algn="ctr"/>
            <a:r>
              <a:rPr lang="zh-CN" altLang="en-US" sz="2400" dirty="0">
                <a:latin typeface="华文彩云" panose="02010800040101010101" pitchFamily="2" charset="-122"/>
                <a:ea typeface="华文彩云" panose="02010800040101010101" pitchFamily="2" charset="-122"/>
              </a:rPr>
              <a:t>系统</a:t>
            </a:r>
          </a:p>
        </p:txBody>
      </p:sp>
    </p:spTree>
    <p:extLst>
      <p:ext uri="{BB962C8B-B14F-4D97-AF65-F5344CB8AC3E}">
        <p14:creationId xmlns:p14="http://schemas.microsoft.com/office/powerpoint/2010/main" val="3513379981"/>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908366" y="278225"/>
            <a:ext cx="1347944" cy="830997"/>
            <a:chOff x="908364" y="278221"/>
            <a:chExt cx="1347944" cy="830996"/>
          </a:xfrm>
        </p:grpSpPr>
        <p:sp>
          <p:nvSpPr>
            <p:cNvPr id="42" name="矩形 41"/>
            <p:cNvSpPr/>
            <p:nvPr/>
          </p:nvSpPr>
          <p:spPr>
            <a:xfrm>
              <a:off x="908364" y="801440"/>
              <a:ext cx="1347944"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Topic</a:t>
              </a:r>
            </a:p>
          </p:txBody>
        </p:sp>
        <p:sp>
          <p:nvSpPr>
            <p:cNvPr id="43" name="矩形 42"/>
            <p:cNvSpPr/>
            <p:nvPr/>
          </p:nvSpPr>
          <p:spPr>
            <a:xfrm>
              <a:off x="1197484" y="278221"/>
              <a:ext cx="941540"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主题</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pic>
        <p:nvPicPr>
          <p:cNvPr id="7" name="Picture 1">
            <a:extLst>
              <a:ext uri="{FF2B5EF4-FFF2-40B4-BE49-F238E27FC236}">
                <a16:creationId xmlns:a16="http://schemas.microsoft.com/office/drawing/2014/main" id="{6F14AD36-D470-4712-9CD7-3B2B67B7F0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34619" y="1289713"/>
            <a:ext cx="1743168" cy="4754563"/>
          </a:xfrm>
          <a:prstGeom prst="rect">
            <a:avLst/>
          </a:prstGeom>
        </p:spPr>
      </p:pic>
      <p:sp>
        <p:nvSpPr>
          <p:cNvPr id="2" name="文本框 1">
            <a:extLst>
              <a:ext uri="{FF2B5EF4-FFF2-40B4-BE49-F238E27FC236}">
                <a16:creationId xmlns:a16="http://schemas.microsoft.com/office/drawing/2014/main" id="{2E63137F-1545-4A23-8985-F45AD0E643AA}"/>
              </a:ext>
            </a:extLst>
          </p:cNvPr>
          <p:cNvSpPr txBox="1"/>
          <p:nvPr/>
        </p:nvSpPr>
        <p:spPr>
          <a:xfrm>
            <a:off x="753988" y="1276372"/>
            <a:ext cx="8941157" cy="3093732"/>
          </a:xfrm>
          <a:prstGeom prst="rect">
            <a:avLst/>
          </a:prstGeom>
          <a:noFill/>
        </p:spPr>
        <p:txBody>
          <a:bodyPr wrap="square" rtlCol="0">
            <a:spAutoFit/>
          </a:bodyPr>
          <a:lstStyle/>
          <a:p>
            <a:pPr marL="457200" indent="-457200">
              <a:lnSpc>
                <a:spcPts val="8200"/>
              </a:lnSpc>
              <a:buClr>
                <a:srgbClr val="0055D2"/>
              </a:buClr>
              <a:buFont typeface="Wingdings" panose="05000000000000000000" pitchFamily="2" charset="2"/>
              <a:buChar char="p"/>
            </a:pPr>
            <a:r>
              <a:rPr lang="zh-CN" altLang="en-US" sz="3200" dirty="0">
                <a:solidFill>
                  <a:schemeClr val="bg1">
                    <a:lumMod val="75000"/>
                  </a:schemeClr>
                </a:solidFill>
              </a:rPr>
              <a:t>这门课学什么？</a:t>
            </a:r>
            <a:r>
              <a:rPr lang="en-US" altLang="zh-CN" sz="3200" dirty="0">
                <a:solidFill>
                  <a:schemeClr val="bg1">
                    <a:lumMod val="75000"/>
                  </a:schemeClr>
                </a:solidFill>
              </a:rPr>
              <a:t>—— What</a:t>
            </a:r>
          </a:p>
          <a:p>
            <a:pPr marL="457200" indent="-457200">
              <a:lnSpc>
                <a:spcPts val="8200"/>
              </a:lnSpc>
              <a:buClr>
                <a:srgbClr val="0055D2"/>
              </a:buClr>
              <a:buFont typeface="Wingdings" panose="05000000000000000000" pitchFamily="2" charset="2"/>
              <a:buChar char="p"/>
            </a:pPr>
            <a:r>
              <a:rPr lang="zh-CN" altLang="en-US" sz="3200" dirty="0">
                <a:solidFill>
                  <a:schemeClr val="bg1">
                    <a:lumMod val="75000"/>
                  </a:schemeClr>
                </a:solidFill>
              </a:rPr>
              <a:t>为什么学这门课？</a:t>
            </a:r>
            <a:r>
              <a:rPr lang="en-US" altLang="zh-CN" sz="3200" dirty="0">
                <a:solidFill>
                  <a:schemeClr val="bg1">
                    <a:lumMod val="75000"/>
                  </a:schemeClr>
                </a:solidFill>
              </a:rPr>
              <a:t>—— Why</a:t>
            </a:r>
          </a:p>
          <a:p>
            <a:pPr marL="457200" indent="-457200">
              <a:lnSpc>
                <a:spcPts val="8200"/>
              </a:lnSpc>
              <a:buClr>
                <a:srgbClr val="0055D2"/>
              </a:buClr>
              <a:buFont typeface="Wingdings" panose="05000000000000000000" pitchFamily="2" charset="2"/>
              <a:buChar char="p"/>
            </a:pPr>
            <a:r>
              <a:rPr lang="zh-CN" altLang="en-US" sz="3200" dirty="0"/>
              <a:t>怎么学这门课？</a:t>
            </a:r>
            <a:r>
              <a:rPr lang="en-US" altLang="zh-CN" sz="3200" dirty="0"/>
              <a:t>—— How</a:t>
            </a:r>
            <a:endParaRPr lang="zh-CN" altLang="en-US" sz="3200" dirty="0"/>
          </a:p>
        </p:txBody>
      </p:sp>
    </p:spTree>
    <p:extLst>
      <p:ext uri="{BB962C8B-B14F-4D97-AF65-F5344CB8AC3E}">
        <p14:creationId xmlns:p14="http://schemas.microsoft.com/office/powerpoint/2010/main" val="31121976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19" name="组合 18">
            <a:extLst>
              <a:ext uri="{FF2B5EF4-FFF2-40B4-BE49-F238E27FC236}">
                <a16:creationId xmlns:a16="http://schemas.microsoft.com/office/drawing/2014/main" id="{899A9F6E-9457-4F84-A192-4FD305E1E399}"/>
              </a:ext>
            </a:extLst>
          </p:cNvPr>
          <p:cNvGrpSpPr/>
          <p:nvPr/>
        </p:nvGrpSpPr>
        <p:grpSpPr>
          <a:xfrm>
            <a:off x="837123" y="278225"/>
            <a:ext cx="3514958" cy="762623"/>
            <a:chOff x="837121" y="278221"/>
            <a:chExt cx="3514958" cy="762622"/>
          </a:xfrm>
        </p:grpSpPr>
        <p:sp>
          <p:nvSpPr>
            <p:cNvPr id="21" name="矩形 20">
              <a:extLst>
                <a:ext uri="{FF2B5EF4-FFF2-40B4-BE49-F238E27FC236}">
                  <a16:creationId xmlns:a16="http://schemas.microsoft.com/office/drawing/2014/main" id="{8297BC28-DD3C-44C3-A8BA-1F5DFEE9D689}"/>
                </a:ext>
              </a:extLst>
            </p:cNvPr>
            <p:cNvSpPr/>
            <p:nvPr/>
          </p:nvSpPr>
          <p:spPr>
            <a:xfrm>
              <a:off x="837121" y="733066"/>
              <a:ext cx="351495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How do you learn this course</a:t>
              </a:r>
            </a:p>
          </p:txBody>
        </p:sp>
        <p:sp>
          <p:nvSpPr>
            <p:cNvPr id="31" name="矩形 30">
              <a:extLst>
                <a:ext uri="{FF2B5EF4-FFF2-40B4-BE49-F238E27FC236}">
                  <a16:creationId xmlns:a16="http://schemas.microsoft.com/office/drawing/2014/main" id="{893B1525-3B1F-48D5-8382-8E78492CDB66}"/>
                </a:ext>
              </a:extLst>
            </p:cNvPr>
            <p:cNvSpPr/>
            <p:nvPr/>
          </p:nvSpPr>
          <p:spPr>
            <a:xfrm>
              <a:off x="1197484" y="278221"/>
              <a:ext cx="2833724"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怎么学这门课？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13" name="内容占位符 2">
            <a:extLst>
              <a:ext uri="{FF2B5EF4-FFF2-40B4-BE49-F238E27FC236}">
                <a16:creationId xmlns:a16="http://schemas.microsoft.com/office/drawing/2014/main" id="{A6EC3636-97CD-4770-974B-7F29A08BFECB}"/>
              </a:ext>
            </a:extLst>
          </p:cNvPr>
          <p:cNvSpPr txBox="1">
            <a:spLocks/>
          </p:cNvSpPr>
          <p:nvPr/>
        </p:nvSpPr>
        <p:spPr>
          <a:xfrm>
            <a:off x="967493" y="1285098"/>
            <a:ext cx="5849996" cy="4811713"/>
          </a:xfrm>
          <a:prstGeom prst="rect">
            <a:avLst/>
          </a:prstGeom>
        </p:spPr>
        <p:txBody>
          <a:bodyPr/>
          <a:lst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3200"/>
              </a:lnSpc>
            </a:pPr>
            <a:r>
              <a:rPr lang="zh-CN" altLang="en-US" b="1" dirty="0">
                <a:solidFill>
                  <a:srgbClr val="0066FF"/>
                </a:solidFill>
                <a:latin typeface="微软雅黑" panose="020B0503020204020204" pitchFamily="34" charset="-122"/>
                <a:ea typeface="微软雅黑" panose="020B0503020204020204" pitchFamily="34" charset="-122"/>
              </a:rPr>
              <a:t>陌生的知识</a:t>
            </a:r>
            <a:r>
              <a:rPr lang="en-US" altLang="zh-CN" b="1" dirty="0">
                <a:solidFill>
                  <a:srgbClr val="0066FF"/>
                </a:solidFill>
                <a:latin typeface="微软雅黑" panose="020B0503020204020204" pitchFamily="34" charset="-122"/>
                <a:ea typeface="微软雅黑" panose="020B0503020204020204" pitchFamily="34" charset="-122"/>
              </a:rPr>
              <a:t>/</a:t>
            </a:r>
            <a:r>
              <a:rPr lang="zh-CN" altLang="en-US" b="1" dirty="0">
                <a:solidFill>
                  <a:srgbClr val="0066FF"/>
                </a:solidFill>
                <a:latin typeface="微软雅黑" panose="020B0503020204020204" pitchFamily="34" charset="-122"/>
                <a:ea typeface="微软雅黑" panose="020B0503020204020204" pitchFamily="34" charset="-122"/>
              </a:rPr>
              <a:t>平台</a:t>
            </a:r>
            <a:r>
              <a:rPr lang="en-US" altLang="zh-CN" b="1" dirty="0">
                <a:solidFill>
                  <a:srgbClr val="0066FF"/>
                </a:solidFill>
                <a:latin typeface="微软雅黑" panose="020B0503020204020204" pitchFamily="34" charset="-122"/>
                <a:ea typeface="微软雅黑" panose="020B0503020204020204" pitchFamily="34" charset="-122"/>
              </a:rPr>
              <a:t>/</a:t>
            </a:r>
            <a:r>
              <a:rPr lang="zh-CN" altLang="en-US" b="1" dirty="0">
                <a:solidFill>
                  <a:srgbClr val="0066FF"/>
                </a:solidFill>
                <a:latin typeface="微软雅黑" panose="020B0503020204020204" pitchFamily="34" charset="-122"/>
                <a:ea typeface="微软雅黑" panose="020B0503020204020204" pitchFamily="34" charset="-122"/>
              </a:rPr>
              <a:t>工具</a:t>
            </a:r>
            <a:endParaRPr lang="en-US" altLang="zh-CN" b="1" dirty="0">
              <a:solidFill>
                <a:srgbClr val="0066FF"/>
              </a:solidFill>
              <a:latin typeface="微软雅黑" panose="020B0503020204020204" pitchFamily="34" charset="-122"/>
              <a:ea typeface="微软雅黑" panose="020B0503020204020204" pitchFamily="34" charset="-122"/>
            </a:endParaRPr>
          </a:p>
          <a:p>
            <a:pPr lvl="1">
              <a:lnSpc>
                <a:spcPts val="3200"/>
              </a:lnSpc>
            </a:pPr>
            <a:r>
              <a:rPr lang="zh-CN" altLang="en-US" dirty="0">
                <a:latin typeface="微软雅黑" panose="020B0503020204020204" pitchFamily="34" charset="-122"/>
                <a:ea typeface="微软雅黑" panose="020B0503020204020204" pitchFamily="34" charset="-122"/>
              </a:rPr>
              <a:t>我没接触编译工具</a:t>
            </a:r>
            <a:endParaRPr lang="en-US" altLang="zh-CN" dirty="0">
              <a:latin typeface="微软雅黑" panose="020B0503020204020204" pitchFamily="34" charset="-122"/>
              <a:ea typeface="微软雅黑" panose="020B0503020204020204" pitchFamily="34" charset="-122"/>
            </a:endParaRPr>
          </a:p>
          <a:p>
            <a:pPr lvl="1">
              <a:lnSpc>
                <a:spcPts val="3200"/>
              </a:lnSpc>
            </a:pPr>
            <a:r>
              <a:rPr lang="zh-CN" altLang="en-US" dirty="0">
                <a:latin typeface="微软雅黑" panose="020B0503020204020204" pitchFamily="34" charset="-122"/>
                <a:ea typeface="微软雅黑" panose="020B0503020204020204" pitchFamily="34" charset="-122"/>
              </a:rPr>
              <a:t>我对</a:t>
            </a:r>
            <a:r>
              <a:rPr lang="en-US" altLang="zh-CN" dirty="0">
                <a:latin typeface="微软雅黑" panose="020B0503020204020204" pitchFamily="34" charset="-122"/>
                <a:ea typeface="微软雅黑" panose="020B0503020204020204" pitchFamily="34" charset="-122"/>
              </a:rPr>
              <a:t>Linux</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GNU GCC</a:t>
            </a:r>
            <a:r>
              <a:rPr lang="zh-CN" altLang="en-US" dirty="0">
                <a:latin typeface="微软雅黑" panose="020B0503020204020204" pitchFamily="34" charset="-122"/>
                <a:ea typeface="微软雅黑" panose="020B0503020204020204" pitchFamily="34" charset="-122"/>
              </a:rPr>
              <a:t>不熟悉</a:t>
            </a:r>
            <a:endParaRPr lang="en-US" altLang="zh-CN" dirty="0">
              <a:latin typeface="微软雅黑" panose="020B0503020204020204" pitchFamily="34" charset="-122"/>
              <a:ea typeface="微软雅黑" panose="020B0503020204020204" pitchFamily="34" charset="-122"/>
            </a:endParaRPr>
          </a:p>
          <a:p>
            <a:pPr lvl="1">
              <a:lnSpc>
                <a:spcPts val="3200"/>
              </a:lnSpc>
            </a:pPr>
            <a:r>
              <a:rPr lang="zh-CN" altLang="en-US" dirty="0">
                <a:latin typeface="微软雅黑" panose="020B0503020204020204" pitchFamily="34" charset="-122"/>
                <a:ea typeface="微软雅黑" panose="020B0503020204020204" pitchFamily="34" charset="-122"/>
              </a:rPr>
              <a:t>我不清楚</a:t>
            </a:r>
            <a:r>
              <a:rPr lang="en-US" altLang="zh-CN" dirty="0" err="1">
                <a:latin typeface="微软雅黑" panose="020B0503020204020204" pitchFamily="34" charset="-122"/>
                <a:ea typeface="微软雅黑" panose="020B0503020204020204" pitchFamily="34" charset="-122"/>
              </a:rPr>
              <a:t>GDB</a:t>
            </a:r>
            <a:r>
              <a:rPr lang="zh-CN" altLang="en-US" dirty="0">
                <a:latin typeface="微软雅黑" panose="020B0503020204020204" pitchFamily="34" charset="-122"/>
                <a:ea typeface="微软雅黑" panose="020B0503020204020204" pitchFamily="34" charset="-122"/>
              </a:rPr>
              <a:t>调试工具如何使用</a:t>
            </a:r>
            <a:endParaRPr lang="en-US" altLang="zh-CN" dirty="0">
              <a:latin typeface="微软雅黑" panose="020B0503020204020204" pitchFamily="34" charset="-122"/>
              <a:ea typeface="微软雅黑" panose="020B0503020204020204" pitchFamily="34" charset="-122"/>
            </a:endParaRPr>
          </a:p>
          <a:p>
            <a:pPr>
              <a:lnSpc>
                <a:spcPts val="3200"/>
              </a:lnSpc>
            </a:pPr>
            <a:r>
              <a:rPr lang="zh-CN" altLang="en-US" b="1" dirty="0">
                <a:solidFill>
                  <a:srgbClr val="0066FF"/>
                </a:solidFill>
                <a:latin typeface="微软雅黑" panose="020B0503020204020204" pitchFamily="34" charset="-122"/>
                <a:ea typeface="微软雅黑" panose="020B0503020204020204" pitchFamily="34" charset="-122"/>
              </a:rPr>
              <a:t>出错了不知道怎么调试</a:t>
            </a:r>
            <a:endParaRPr lang="en-US" altLang="zh-CN" b="1" dirty="0">
              <a:solidFill>
                <a:srgbClr val="0066FF"/>
              </a:solidFill>
              <a:latin typeface="微软雅黑" panose="020B0503020204020204" pitchFamily="34" charset="-122"/>
              <a:ea typeface="微软雅黑" panose="020B0503020204020204" pitchFamily="34" charset="-122"/>
            </a:endParaRPr>
          </a:p>
          <a:p>
            <a:pPr lvl="1">
              <a:lnSpc>
                <a:spcPts val="3200"/>
              </a:lnSpc>
            </a:pPr>
            <a:r>
              <a:rPr lang="zh-CN" altLang="en-US" dirty="0">
                <a:latin typeface="微软雅黑" panose="020B0503020204020204" pitchFamily="34" charset="-122"/>
                <a:ea typeface="微软雅黑" panose="020B0503020204020204" pitchFamily="34" charset="-122"/>
              </a:rPr>
              <a:t>我的代码又挂了</a:t>
            </a:r>
            <a:endParaRPr lang="en-US" altLang="zh-CN" dirty="0">
              <a:latin typeface="微软雅黑" panose="020B0503020204020204" pitchFamily="34" charset="-122"/>
              <a:ea typeface="微软雅黑" panose="020B0503020204020204" pitchFamily="34" charset="-122"/>
            </a:endParaRPr>
          </a:p>
          <a:p>
            <a:pPr lvl="1">
              <a:lnSpc>
                <a:spcPts val="3200"/>
              </a:lnSpc>
            </a:pPr>
            <a:r>
              <a:rPr lang="zh-CN" altLang="en-US" dirty="0">
                <a:latin typeface="微软雅黑" panose="020B0503020204020204" pitchFamily="34" charset="-122"/>
                <a:ea typeface="微软雅黑" panose="020B0503020204020204" pitchFamily="34" charset="-122"/>
              </a:rPr>
              <a:t>我的程序出了难以理解的错误</a:t>
            </a:r>
            <a:endParaRPr lang="en-US" altLang="zh-CN" dirty="0">
              <a:latin typeface="微软雅黑" panose="020B0503020204020204" pitchFamily="34" charset="-122"/>
              <a:ea typeface="微软雅黑" panose="020B0503020204020204" pitchFamily="34" charset="-122"/>
            </a:endParaRPr>
          </a:p>
          <a:p>
            <a:pPr>
              <a:lnSpc>
                <a:spcPts val="3200"/>
              </a:lnSpc>
            </a:pPr>
            <a:r>
              <a:rPr lang="zh-CN" altLang="en-US" b="1" dirty="0">
                <a:solidFill>
                  <a:srgbClr val="0066FF"/>
                </a:solidFill>
                <a:latin typeface="微软雅黑" panose="020B0503020204020204" pitchFamily="34" charset="-122"/>
                <a:ea typeface="微软雅黑" panose="020B0503020204020204" pitchFamily="34" charset="-122"/>
              </a:rPr>
              <a:t>对数字系统行为不清楚</a:t>
            </a:r>
            <a:endParaRPr lang="en-US" altLang="zh-CN" b="1" dirty="0">
              <a:solidFill>
                <a:srgbClr val="0066FF"/>
              </a:solidFill>
              <a:latin typeface="微软雅黑" panose="020B0503020204020204" pitchFamily="34" charset="-122"/>
              <a:ea typeface="微软雅黑" panose="020B0503020204020204" pitchFamily="34" charset="-122"/>
            </a:endParaRPr>
          </a:p>
          <a:p>
            <a:pPr lvl="1">
              <a:lnSpc>
                <a:spcPts val="3200"/>
              </a:lnSpc>
            </a:pPr>
            <a:r>
              <a:rPr lang="zh-CN" altLang="en-US" dirty="0">
                <a:latin typeface="微软雅黑" panose="020B0503020204020204" pitchFamily="34" charset="-122"/>
                <a:ea typeface="微软雅黑" panose="020B0503020204020204" pitchFamily="34" charset="-122"/>
              </a:rPr>
              <a:t>我不明白代码是什么意思</a:t>
            </a:r>
            <a:endParaRPr lang="en-US" altLang="zh-CN" dirty="0">
              <a:latin typeface="微软雅黑" panose="020B0503020204020204" pitchFamily="34" charset="-122"/>
              <a:ea typeface="微软雅黑" panose="020B0503020204020204" pitchFamily="34" charset="-122"/>
            </a:endParaRPr>
          </a:p>
          <a:p>
            <a:pPr lvl="1">
              <a:lnSpc>
                <a:spcPts val="3200"/>
              </a:lnSpc>
            </a:pPr>
            <a:r>
              <a:rPr lang="zh-CN" altLang="en-US" dirty="0">
                <a:latin typeface="微软雅黑" panose="020B0503020204020204" pitchFamily="34" charset="-122"/>
                <a:ea typeface="微软雅黑" panose="020B0503020204020204" pitchFamily="34" charset="-122"/>
              </a:rPr>
              <a:t>我不知道系统整体架构是什么</a:t>
            </a:r>
            <a:endParaRPr lang="en-US" altLang="zh-CN" dirty="0">
              <a:latin typeface="微软雅黑" panose="020B0503020204020204" pitchFamily="34" charset="-122"/>
              <a:ea typeface="微软雅黑" panose="020B0503020204020204" pitchFamily="34" charset="-122"/>
            </a:endParaRPr>
          </a:p>
          <a:p>
            <a:pPr lvl="1">
              <a:lnSpc>
                <a:spcPts val="3200"/>
              </a:lnSpc>
            </a:pPr>
            <a:r>
              <a:rPr lang="zh-CN" altLang="en-US" dirty="0">
                <a:latin typeface="微软雅黑" panose="020B0503020204020204" pitchFamily="34" charset="-122"/>
                <a:ea typeface="微软雅黑" panose="020B0503020204020204" pitchFamily="34" charset="-122"/>
              </a:rPr>
              <a:t>我不知道为什么突然就运行到这里了</a:t>
            </a:r>
          </a:p>
        </p:txBody>
      </p:sp>
      <p:pic>
        <p:nvPicPr>
          <p:cNvPr id="15" name="图片 14" descr="3.jpg">
            <a:extLst>
              <a:ext uri="{FF2B5EF4-FFF2-40B4-BE49-F238E27FC236}">
                <a16:creationId xmlns:a16="http://schemas.microsoft.com/office/drawing/2014/main" id="{8374DE10-477D-4BEA-A85A-0F74B7F527F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30947" y="1285098"/>
            <a:ext cx="3078865" cy="2309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7">
            <a:extLst>
              <a:ext uri="{FF2B5EF4-FFF2-40B4-BE49-F238E27FC236}">
                <a16:creationId xmlns:a16="http://schemas.microsoft.com/office/drawing/2014/main" id="{DDD20A4A-BA15-4808-991C-999A7ED23580}"/>
              </a:ext>
            </a:extLst>
          </p:cNvPr>
          <p:cNvSpPr txBox="1">
            <a:spLocks noChangeArrowheads="1"/>
          </p:cNvSpPr>
          <p:nvPr/>
        </p:nvSpPr>
        <p:spPr bwMode="auto">
          <a:xfrm>
            <a:off x="7330352" y="3831642"/>
            <a:ext cx="317946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Arial" panose="020B0604020202020204" pitchFamily="34" charset="0"/>
              </a:defRPr>
            </a:lvl1pPr>
            <a:lvl2pPr marL="742950" indent="-285750">
              <a:defRPr sz="1600">
                <a:solidFill>
                  <a:schemeClr val="tx1"/>
                </a:solidFill>
                <a:latin typeface="Arial" panose="020B0604020202020204" pitchFamily="34" charset="0"/>
              </a:defRPr>
            </a:lvl2pPr>
            <a:lvl3pPr marL="1143000" indent="-228600">
              <a:defRPr sz="1600">
                <a:solidFill>
                  <a:schemeClr val="tx1"/>
                </a:solidFill>
                <a:latin typeface="Arial" panose="020B0604020202020204" pitchFamily="34" charset="0"/>
              </a:defRPr>
            </a:lvl3pPr>
            <a:lvl4pPr marL="1600200" indent="-228600">
              <a:defRPr sz="1600">
                <a:solidFill>
                  <a:schemeClr val="tx1"/>
                </a:solidFill>
                <a:latin typeface="Arial" panose="020B0604020202020204" pitchFamily="34" charset="0"/>
              </a:defRPr>
            </a:lvl4pPr>
            <a:lvl5pPr marL="2057400" indent="-228600">
              <a:defRPr sz="1600">
                <a:solidFill>
                  <a:schemeClr val="tx1"/>
                </a:solidFill>
                <a:latin typeface="Arial" panose="020B0604020202020204" pitchFamily="34" charset="0"/>
              </a:defRPr>
            </a:lvl5pPr>
            <a:lvl6pPr marL="2514600" indent="-228600" algn="r" eaLnBrk="0" fontAlgn="base" hangingPunct="0">
              <a:spcBef>
                <a:spcPct val="0"/>
              </a:spcBef>
              <a:spcAft>
                <a:spcPct val="0"/>
              </a:spcAft>
              <a:defRPr sz="1600">
                <a:solidFill>
                  <a:schemeClr val="tx1"/>
                </a:solidFill>
                <a:latin typeface="Arial" panose="020B0604020202020204" pitchFamily="34" charset="0"/>
              </a:defRPr>
            </a:lvl6pPr>
            <a:lvl7pPr marL="2971800" indent="-228600" algn="r" eaLnBrk="0" fontAlgn="base" hangingPunct="0">
              <a:spcBef>
                <a:spcPct val="0"/>
              </a:spcBef>
              <a:spcAft>
                <a:spcPct val="0"/>
              </a:spcAft>
              <a:defRPr sz="1600">
                <a:solidFill>
                  <a:schemeClr val="tx1"/>
                </a:solidFill>
                <a:latin typeface="Arial" panose="020B0604020202020204" pitchFamily="34" charset="0"/>
              </a:defRPr>
            </a:lvl7pPr>
            <a:lvl8pPr marL="3429000" indent="-228600" algn="r" eaLnBrk="0" fontAlgn="base" hangingPunct="0">
              <a:spcBef>
                <a:spcPct val="0"/>
              </a:spcBef>
              <a:spcAft>
                <a:spcPct val="0"/>
              </a:spcAft>
              <a:defRPr sz="1600">
                <a:solidFill>
                  <a:schemeClr val="tx1"/>
                </a:solidFill>
                <a:latin typeface="Arial" panose="020B0604020202020204" pitchFamily="34" charset="0"/>
              </a:defRPr>
            </a:lvl8pPr>
            <a:lvl9pPr marL="3886200" indent="-228600" algn="r" eaLnBrk="0" fontAlgn="base" hangingPunct="0">
              <a:spcBef>
                <a:spcPct val="0"/>
              </a:spcBef>
              <a:spcAft>
                <a:spcPct val="0"/>
              </a:spcAft>
              <a:defRPr sz="1600">
                <a:solidFill>
                  <a:schemeClr val="tx1"/>
                </a:solidFill>
                <a:latin typeface="Arial" panose="020B0604020202020204" pitchFamily="34" charset="0"/>
              </a:defRPr>
            </a:lvl9pPr>
          </a:lstStyle>
          <a:p>
            <a:pPr algn="l">
              <a:buFont typeface="Wingdings" panose="05000000000000000000" pitchFamily="2" charset="2"/>
              <a:buChar char="u"/>
            </a:pPr>
            <a:r>
              <a:rPr lang="en-US" altLang="zh-CN" sz="2400" dirty="0">
                <a:ea typeface="宋体" panose="02010600030101010101" pitchFamily="2" charset="-122"/>
              </a:rPr>
              <a:t> </a:t>
            </a:r>
            <a:r>
              <a:rPr lang="zh-CN" altLang="en-US" sz="2400" b="1" dirty="0">
                <a:ea typeface="宋体" panose="02010600030101010101" pitchFamily="2" charset="-122"/>
              </a:rPr>
              <a:t>我做不了！</a:t>
            </a:r>
            <a:endParaRPr lang="en-US" altLang="zh-CN" sz="2400" b="1" dirty="0">
              <a:ea typeface="宋体" panose="02010600030101010101" pitchFamily="2" charset="-122"/>
            </a:endParaRPr>
          </a:p>
          <a:p>
            <a:pPr algn="l">
              <a:buFont typeface="Wingdings" panose="05000000000000000000" pitchFamily="2" charset="2"/>
              <a:buChar char="u"/>
            </a:pPr>
            <a:r>
              <a:rPr lang="zh-CN" altLang="en-US" sz="2400" dirty="0">
                <a:ea typeface="宋体" panose="02010600030101010101" pitchFamily="2" charset="-122"/>
              </a:rPr>
              <a:t> </a:t>
            </a:r>
            <a:r>
              <a:rPr lang="zh-CN" altLang="en-US" sz="2400" b="1" dirty="0">
                <a:ea typeface="宋体" panose="02010600030101010101" pitchFamily="2" charset="-122"/>
              </a:rPr>
              <a:t>我完不成！</a:t>
            </a:r>
            <a:endParaRPr lang="en-US" altLang="zh-CN" sz="2400" b="1" dirty="0">
              <a:ea typeface="宋体" panose="02010600030101010101" pitchFamily="2" charset="-122"/>
            </a:endParaRPr>
          </a:p>
          <a:p>
            <a:pPr algn="l">
              <a:buFont typeface="Wingdings" panose="05000000000000000000" pitchFamily="2" charset="2"/>
              <a:buChar char="u"/>
            </a:pPr>
            <a:r>
              <a:rPr lang="zh-CN" altLang="en-US" sz="2400" b="1" dirty="0">
                <a:ea typeface="宋体" panose="02010600030101010101" pitchFamily="2" charset="-122"/>
              </a:rPr>
              <a:t> 我学的不行！</a:t>
            </a:r>
            <a:endParaRPr lang="en-US" altLang="zh-CN" sz="2400" b="1" dirty="0">
              <a:ea typeface="宋体" panose="02010600030101010101" pitchFamily="2" charset="-122"/>
            </a:endParaRPr>
          </a:p>
          <a:p>
            <a:pPr algn="l"/>
            <a:r>
              <a:rPr lang="en-US" altLang="zh-CN" sz="2400" b="1" dirty="0">
                <a:ea typeface="宋体" panose="02010600030101010101" pitchFamily="2" charset="-122"/>
              </a:rPr>
              <a:t>…</a:t>
            </a:r>
            <a:r>
              <a:rPr lang="zh-CN" altLang="en-US" sz="2400" b="1" dirty="0">
                <a:ea typeface="宋体" panose="02010600030101010101" pitchFamily="2" charset="-122"/>
              </a:rPr>
              <a:t>对自己各种质疑</a:t>
            </a:r>
          </a:p>
        </p:txBody>
      </p:sp>
    </p:spTree>
    <p:extLst>
      <p:ext uri="{BB962C8B-B14F-4D97-AF65-F5344CB8AC3E}">
        <p14:creationId xmlns:p14="http://schemas.microsoft.com/office/powerpoint/2010/main" val="225459680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blinds(horizontal)">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19" name="组合 18">
            <a:extLst>
              <a:ext uri="{FF2B5EF4-FFF2-40B4-BE49-F238E27FC236}">
                <a16:creationId xmlns:a16="http://schemas.microsoft.com/office/drawing/2014/main" id="{899A9F6E-9457-4F84-A192-4FD305E1E399}"/>
              </a:ext>
            </a:extLst>
          </p:cNvPr>
          <p:cNvGrpSpPr/>
          <p:nvPr/>
        </p:nvGrpSpPr>
        <p:grpSpPr>
          <a:xfrm>
            <a:off x="837123" y="278225"/>
            <a:ext cx="3514958" cy="762623"/>
            <a:chOff x="837121" y="278221"/>
            <a:chExt cx="3514958" cy="762622"/>
          </a:xfrm>
        </p:grpSpPr>
        <p:sp>
          <p:nvSpPr>
            <p:cNvPr id="21" name="矩形 20">
              <a:extLst>
                <a:ext uri="{FF2B5EF4-FFF2-40B4-BE49-F238E27FC236}">
                  <a16:creationId xmlns:a16="http://schemas.microsoft.com/office/drawing/2014/main" id="{8297BC28-DD3C-44C3-A8BA-1F5DFEE9D689}"/>
                </a:ext>
              </a:extLst>
            </p:cNvPr>
            <p:cNvSpPr/>
            <p:nvPr/>
          </p:nvSpPr>
          <p:spPr>
            <a:xfrm>
              <a:off x="837121" y="733066"/>
              <a:ext cx="351495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How do you learn this course</a:t>
              </a:r>
            </a:p>
          </p:txBody>
        </p:sp>
        <p:sp>
          <p:nvSpPr>
            <p:cNvPr id="31" name="矩形 30">
              <a:extLst>
                <a:ext uri="{FF2B5EF4-FFF2-40B4-BE49-F238E27FC236}">
                  <a16:creationId xmlns:a16="http://schemas.microsoft.com/office/drawing/2014/main" id="{893B1525-3B1F-48D5-8382-8E78492CDB66}"/>
                </a:ext>
              </a:extLst>
            </p:cNvPr>
            <p:cNvSpPr/>
            <p:nvPr/>
          </p:nvSpPr>
          <p:spPr>
            <a:xfrm>
              <a:off x="1197484" y="278221"/>
              <a:ext cx="2833724"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怎么学这门课？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9" name="内容占位符 2">
            <a:extLst>
              <a:ext uri="{FF2B5EF4-FFF2-40B4-BE49-F238E27FC236}">
                <a16:creationId xmlns:a16="http://schemas.microsoft.com/office/drawing/2014/main" id="{65E82211-B280-434B-B005-5D919C56F015}"/>
              </a:ext>
            </a:extLst>
          </p:cNvPr>
          <p:cNvSpPr txBox="1">
            <a:spLocks/>
          </p:cNvSpPr>
          <p:nvPr/>
        </p:nvSpPr>
        <p:spPr>
          <a:xfrm>
            <a:off x="1197485" y="1313216"/>
            <a:ext cx="9960509" cy="4811713"/>
          </a:xfrm>
          <a:prstGeom prst="rect">
            <a:avLst/>
          </a:prstGeom>
        </p:spPr>
        <p:txBody>
          <a:bodyPr/>
          <a:lst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微软雅黑" panose="020B0503020204020204" pitchFamily="34" charset="-122"/>
                <a:ea typeface="微软雅黑" panose="020B0503020204020204" pitchFamily="34" charset="-122"/>
              </a:rPr>
              <a:t>Michael </a:t>
            </a:r>
            <a:r>
              <a:rPr lang="en-US" altLang="zh-CN" dirty="0" err="1">
                <a:latin typeface="微软雅黑" panose="020B0503020204020204" pitchFamily="34" charset="-122"/>
                <a:ea typeface="微软雅黑" panose="020B0503020204020204" pitchFamily="34" charset="-122"/>
              </a:rPr>
              <a:t>StoneBraker</a:t>
            </a:r>
            <a:r>
              <a:rPr lang="zh-CN" altLang="en-US" dirty="0">
                <a:latin typeface="微软雅黑" panose="020B0503020204020204" pitchFamily="34" charset="-122"/>
                <a:ea typeface="微软雅黑" panose="020B0503020204020204" pitchFamily="34" charset="-122"/>
              </a:rPr>
              <a:t>与</a:t>
            </a:r>
            <a:r>
              <a:rPr lang="en-US" altLang="zh-CN" dirty="0">
                <a:latin typeface="微软雅黑" panose="020B0503020204020204" pitchFamily="34" charset="-122"/>
                <a:ea typeface="微软雅黑" panose="020B0503020204020204" pitchFamily="34" charset="-122"/>
              </a:rPr>
              <a:t>Ingres</a:t>
            </a:r>
            <a:r>
              <a:rPr lang="zh-CN" altLang="en-US" dirty="0">
                <a:latin typeface="微软雅黑" panose="020B0503020204020204" pitchFamily="34" charset="-122"/>
                <a:ea typeface="微软雅黑" panose="020B0503020204020204" pitchFamily="34" charset="-122"/>
              </a:rPr>
              <a:t>的故事</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1800</a:t>
            </a:r>
            <a:r>
              <a:rPr lang="zh-CN" altLang="en-US" dirty="0">
                <a:latin typeface="微软雅黑" panose="020B0503020204020204" pitchFamily="34" charset="-122"/>
                <a:ea typeface="微软雅黑" panose="020B0503020204020204" pitchFamily="34" charset="-122"/>
              </a:rPr>
              <a:t>个日日夜夜</a:t>
            </a:r>
            <a:r>
              <a:rPr lang="en-US" altLang="zh-CN" dirty="0">
                <a:latin typeface="微软雅黑" panose="020B0503020204020204" pitchFamily="34" charset="-122"/>
                <a:ea typeface="微软雅黑" panose="020B0503020204020204" pitchFamily="34" charset="-122"/>
              </a:rPr>
              <a:t>, 90%</a:t>
            </a:r>
            <a:r>
              <a:rPr lang="zh-CN" altLang="en-US" dirty="0">
                <a:latin typeface="微软雅黑" panose="020B0503020204020204" pitchFamily="34" charset="-122"/>
                <a:ea typeface="微软雅黑" panose="020B0503020204020204" pitchFamily="34" charset="-122"/>
              </a:rPr>
              <a:t>的精力用于让它跑起来</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如果当时我比较明智，也许不会开始这个项目</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真的太难了</a:t>
            </a:r>
            <a:r>
              <a:rPr lang="en-US" altLang="zh-CN" dirty="0">
                <a:latin typeface="微软雅黑" panose="020B0503020204020204" pitchFamily="34" charset="-122"/>
                <a:ea typeface="微软雅黑" panose="020B0503020204020204" pitchFamily="34" charset="-122"/>
              </a:rPr>
              <a:t>"</a:t>
            </a: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没错</a:t>
            </a:r>
            <a:r>
              <a:rPr lang="en-US" altLang="zh-CN" dirty="0">
                <a:latin typeface="微软雅黑" panose="020B0503020204020204" pitchFamily="34" charset="-122"/>
                <a:ea typeface="微软雅黑" panose="020B0503020204020204" pitchFamily="34" charset="-122"/>
              </a:rPr>
              <a:t>, </a:t>
            </a:r>
            <a:r>
              <a:rPr lang="zh-CN" altLang="en-US" b="1" dirty="0">
                <a:solidFill>
                  <a:srgbClr val="0066FF"/>
                </a:solidFill>
                <a:latin typeface="微软雅黑" panose="020B0503020204020204" pitchFamily="34" charset="-122"/>
                <a:ea typeface="微软雅黑" panose="020B0503020204020204" pitchFamily="34" charset="-122"/>
              </a:rPr>
              <a:t>让计算机（数字系统）的工作落地生根</a:t>
            </a:r>
            <a:endParaRPr lang="en-US" altLang="zh-CN" b="1" dirty="0">
              <a:solidFill>
                <a:srgbClr val="0066FF"/>
              </a:solidFill>
              <a:latin typeface="微软雅黑" panose="020B0503020204020204" pitchFamily="34" charset="-122"/>
              <a:ea typeface="微软雅黑" panose="020B0503020204020204" pitchFamily="34" charset="-122"/>
            </a:endParaRPr>
          </a:p>
          <a:p>
            <a:pPr>
              <a:buFont typeface="Monotype Sorts" pitchFamily="2" charset="2"/>
              <a:buNone/>
            </a:pPr>
            <a:r>
              <a:rPr lang="en-US" altLang="zh-CN" b="1" dirty="0">
                <a:solidFill>
                  <a:srgbClr val="0066FF"/>
                </a:solidFill>
                <a:latin typeface="微软雅黑" panose="020B0503020204020204" pitchFamily="34" charset="-122"/>
                <a:ea typeface="微软雅黑" panose="020B0503020204020204" pitchFamily="34" charset="-122"/>
              </a:rPr>
              <a:t>    </a:t>
            </a:r>
            <a:r>
              <a:rPr lang="zh-CN" altLang="en-US" b="1" dirty="0">
                <a:solidFill>
                  <a:srgbClr val="0066FF"/>
                </a:solidFill>
                <a:latin typeface="微软雅黑" panose="020B0503020204020204" pitchFamily="34" charset="-122"/>
                <a:ea typeface="微软雅黑" panose="020B0503020204020204" pitchFamily="34" charset="-122"/>
              </a:rPr>
              <a:t>天生就是一件难事</a:t>
            </a:r>
            <a:endParaRPr lang="en-US" altLang="zh-CN" b="1" dirty="0">
              <a:solidFill>
                <a:srgbClr val="0066FF"/>
              </a:solidFill>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现实中投入使用的都是系统</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排序与</a:t>
            </a:r>
            <a:r>
              <a:rPr lang="en-US" altLang="zh-CN" dirty="0">
                <a:latin typeface="微软雅黑" panose="020B0503020204020204" pitchFamily="34" charset="-122"/>
                <a:ea typeface="微软雅黑" panose="020B0503020204020204" pitchFamily="34" charset="-122"/>
              </a:rPr>
              <a:t>12306</a:t>
            </a:r>
          </a:p>
          <a:p>
            <a:pPr lvl="1"/>
            <a:r>
              <a:rPr lang="zh-CN" altLang="en-US" dirty="0">
                <a:latin typeface="微软雅黑" panose="020B0503020204020204" pitchFamily="34" charset="-122"/>
                <a:ea typeface="微软雅黑" panose="020B0503020204020204" pitchFamily="34" charset="-122"/>
              </a:rPr>
              <a:t>摆正心态</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不要怀疑自己</a:t>
            </a:r>
            <a:endParaRPr lang="en-US" altLang="zh-CN" dirty="0">
              <a:latin typeface="微软雅黑" panose="020B0503020204020204" pitchFamily="34" charset="-122"/>
              <a:ea typeface="微软雅黑" panose="020B0503020204020204" pitchFamily="34" charset="-122"/>
            </a:endParaRPr>
          </a:p>
        </p:txBody>
      </p:sp>
      <p:pic>
        <p:nvPicPr>
          <p:cNvPr id="10" name="Picture 4" descr="F:\Documents\study\ict\所內事務\2016-05-07 南大交流\picture\michael-stonebraker.jpg">
            <a:extLst>
              <a:ext uri="{FF2B5EF4-FFF2-40B4-BE49-F238E27FC236}">
                <a16:creationId xmlns:a16="http://schemas.microsoft.com/office/drawing/2014/main" id="{89DCC2E6-D5E7-4C25-A55B-276757B151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23536" y="3025876"/>
            <a:ext cx="2428875" cy="291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1024300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19" name="组合 18">
            <a:extLst>
              <a:ext uri="{FF2B5EF4-FFF2-40B4-BE49-F238E27FC236}">
                <a16:creationId xmlns:a16="http://schemas.microsoft.com/office/drawing/2014/main" id="{899A9F6E-9457-4F84-A192-4FD305E1E399}"/>
              </a:ext>
            </a:extLst>
          </p:cNvPr>
          <p:cNvGrpSpPr/>
          <p:nvPr/>
        </p:nvGrpSpPr>
        <p:grpSpPr>
          <a:xfrm>
            <a:off x="837123" y="278225"/>
            <a:ext cx="3514958" cy="762623"/>
            <a:chOff x="837121" y="278221"/>
            <a:chExt cx="3514958" cy="762622"/>
          </a:xfrm>
        </p:grpSpPr>
        <p:sp>
          <p:nvSpPr>
            <p:cNvPr id="21" name="矩形 20">
              <a:extLst>
                <a:ext uri="{FF2B5EF4-FFF2-40B4-BE49-F238E27FC236}">
                  <a16:creationId xmlns:a16="http://schemas.microsoft.com/office/drawing/2014/main" id="{8297BC28-DD3C-44C3-A8BA-1F5DFEE9D689}"/>
                </a:ext>
              </a:extLst>
            </p:cNvPr>
            <p:cNvSpPr/>
            <p:nvPr/>
          </p:nvSpPr>
          <p:spPr>
            <a:xfrm>
              <a:off x="837121" y="733066"/>
              <a:ext cx="3514958"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How do you learn this course</a:t>
              </a:r>
            </a:p>
          </p:txBody>
        </p:sp>
        <p:sp>
          <p:nvSpPr>
            <p:cNvPr id="31" name="矩形 30">
              <a:extLst>
                <a:ext uri="{FF2B5EF4-FFF2-40B4-BE49-F238E27FC236}">
                  <a16:creationId xmlns:a16="http://schemas.microsoft.com/office/drawing/2014/main" id="{893B1525-3B1F-48D5-8382-8E78492CDB66}"/>
                </a:ext>
              </a:extLst>
            </p:cNvPr>
            <p:cNvSpPr/>
            <p:nvPr/>
          </p:nvSpPr>
          <p:spPr>
            <a:xfrm>
              <a:off x="1197484" y="278221"/>
              <a:ext cx="2833724"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怎么学这门课？</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8" name="内容占位符 2">
            <a:extLst>
              <a:ext uri="{FF2B5EF4-FFF2-40B4-BE49-F238E27FC236}">
                <a16:creationId xmlns:a16="http://schemas.microsoft.com/office/drawing/2014/main" id="{0DE245CF-296F-4E2F-B323-5FDD6DDAFFBA}"/>
              </a:ext>
            </a:extLst>
          </p:cNvPr>
          <p:cNvSpPr txBox="1">
            <a:spLocks/>
          </p:cNvSpPr>
          <p:nvPr/>
        </p:nvSpPr>
        <p:spPr>
          <a:xfrm>
            <a:off x="967493" y="1348887"/>
            <a:ext cx="9982158" cy="4811713"/>
          </a:xfrm>
          <a:prstGeom prst="rect">
            <a:avLst/>
          </a:prstGeom>
        </p:spPr>
        <p:txBody>
          <a:bodyPr/>
          <a:lst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latin typeface="微软雅黑" panose="020B0503020204020204" pitchFamily="34" charset="-122"/>
                <a:ea typeface="微软雅黑" panose="020B0503020204020204" pitchFamily="34" charset="-122"/>
              </a:rPr>
              <a:t>人总会犯错误</a:t>
            </a:r>
            <a:r>
              <a:rPr lang="en-US" altLang="zh-CN" dirty="0">
                <a:latin typeface="微软雅黑" panose="020B0503020204020204" pitchFamily="34" charset="-122"/>
                <a:ea typeface="微软雅黑" panose="020B0503020204020204" pitchFamily="34" charset="-122"/>
              </a:rPr>
              <a:t>, bug</a:t>
            </a:r>
            <a:r>
              <a:rPr lang="zh-CN" altLang="en-US" dirty="0">
                <a:latin typeface="微软雅黑" panose="020B0503020204020204" pitchFamily="34" charset="-122"/>
                <a:ea typeface="微软雅黑" panose="020B0503020204020204" pitchFamily="34" charset="-122"/>
              </a:rPr>
              <a:t>是无法避免的</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实践</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做实验</a:t>
            </a:r>
            <a:r>
              <a:rPr lang="en-US" altLang="zh-CN" dirty="0">
                <a:latin typeface="微软雅黑" panose="020B0503020204020204" pitchFamily="34" charset="-122"/>
                <a:ea typeface="微软雅黑" panose="020B0503020204020204" pitchFamily="34" charset="-122"/>
              </a:rPr>
              <a:t> -&gt; </a:t>
            </a:r>
            <a:r>
              <a:rPr lang="zh-CN" altLang="en-US" dirty="0">
                <a:latin typeface="微软雅黑" panose="020B0503020204020204" pitchFamily="34" charset="-122"/>
                <a:ea typeface="微软雅黑" panose="020B0503020204020204" pitchFamily="34" charset="-122"/>
              </a:rPr>
              <a:t>踩坑 </a:t>
            </a:r>
            <a:r>
              <a:rPr lang="en-US" altLang="zh-CN" dirty="0">
                <a:latin typeface="微软雅黑" panose="020B0503020204020204" pitchFamily="34" charset="-122"/>
                <a:ea typeface="微软雅黑" panose="020B0503020204020204" pitchFamily="34" charset="-122"/>
              </a:rPr>
              <a:t>-&gt; </a:t>
            </a:r>
            <a:r>
              <a:rPr lang="zh-CN" altLang="en-US" dirty="0">
                <a:latin typeface="微软雅黑" panose="020B0503020204020204" pitchFamily="34" charset="-122"/>
                <a:ea typeface="微软雅黑" panose="020B0503020204020204" pitchFamily="34" charset="-122"/>
              </a:rPr>
              <a:t>调</a:t>
            </a:r>
            <a:r>
              <a:rPr lang="en-US" altLang="zh-CN" dirty="0">
                <a:latin typeface="微软雅黑" panose="020B0503020204020204" pitchFamily="34" charset="-122"/>
                <a:ea typeface="微软雅黑" panose="020B0503020204020204" pitchFamily="34" charset="-122"/>
              </a:rPr>
              <a:t>bug -&gt;</a:t>
            </a:r>
            <a:r>
              <a:rPr lang="zh-CN" altLang="en-US" dirty="0">
                <a:latin typeface="微软雅黑" panose="020B0503020204020204" pitchFamily="34" charset="-122"/>
                <a:ea typeface="微软雅黑" panose="020B0503020204020204" pitchFamily="34" charset="-122"/>
              </a:rPr>
              <a:t>总结经验</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做更大的实验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项目</a:t>
            </a:r>
            <a:r>
              <a:rPr lang="en-US" altLang="zh-CN" dirty="0">
                <a:latin typeface="微软雅黑" panose="020B0503020204020204" pitchFamily="34" charset="-122"/>
                <a:ea typeface="微软雅黑" panose="020B0503020204020204" pitchFamily="34" charset="-122"/>
              </a:rPr>
              <a:t> -&gt; </a:t>
            </a:r>
            <a:r>
              <a:rPr lang="zh-CN" altLang="en-US" dirty="0">
                <a:latin typeface="微软雅黑" panose="020B0503020204020204" pitchFamily="34" charset="-122"/>
                <a:ea typeface="微软雅黑" panose="020B0503020204020204" pitchFamily="34" charset="-122"/>
              </a:rPr>
              <a:t>踩更深的坑 </a:t>
            </a:r>
            <a:r>
              <a:rPr lang="en-US" altLang="zh-CN" dirty="0">
                <a:latin typeface="微软雅黑" panose="020B0503020204020204" pitchFamily="34" charset="-122"/>
                <a:ea typeface="微软雅黑" panose="020B0503020204020204" pitchFamily="34" charset="-122"/>
              </a:rPr>
              <a:t>-&gt;</a:t>
            </a:r>
          </a:p>
          <a:p>
            <a:pPr lvl="1">
              <a:buFont typeface="Monotype Sorts" pitchFamily="2" charset="2"/>
              <a:buNone/>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调更难的</a:t>
            </a:r>
            <a:r>
              <a:rPr lang="en-US" altLang="zh-CN" dirty="0">
                <a:latin typeface="微软雅黑" panose="020B0503020204020204" pitchFamily="34" charset="-122"/>
                <a:ea typeface="微软雅黑" panose="020B0503020204020204" pitchFamily="34" charset="-122"/>
              </a:rPr>
              <a:t>bug -&gt; </a:t>
            </a:r>
            <a:r>
              <a:rPr lang="zh-CN" altLang="en-US" dirty="0">
                <a:latin typeface="微软雅黑" panose="020B0503020204020204" pitchFamily="34" charset="-122"/>
                <a:ea typeface="微软雅黑" panose="020B0503020204020204" pitchFamily="34" charset="-122"/>
              </a:rPr>
              <a:t>总结更宝贵的经验</a:t>
            </a:r>
            <a:endParaRPr lang="en-US" altLang="zh-CN" dirty="0">
              <a:latin typeface="微软雅黑" panose="020B0503020204020204" pitchFamily="34" charset="-122"/>
              <a:ea typeface="微软雅黑" panose="020B0503020204020204" pitchFamily="34" charset="-122"/>
            </a:endParaRPr>
          </a:p>
          <a:p>
            <a:pPr lvl="1">
              <a:buFont typeface="Monotype Sorts" pitchFamily="2" charset="2"/>
              <a:buNone/>
            </a:pPr>
            <a:endParaRPr lang="en-US" altLang="zh-CN" dirty="0">
              <a:latin typeface="微软雅黑" panose="020B0503020204020204" pitchFamily="34" charset="-122"/>
              <a:ea typeface="微软雅黑" panose="020B0503020204020204" pitchFamily="34" charset="-122"/>
            </a:endParaRPr>
          </a:p>
          <a:p>
            <a:r>
              <a:rPr lang="zh-CN" altLang="en-US" b="1" dirty="0">
                <a:solidFill>
                  <a:srgbClr val="FF0066"/>
                </a:solidFill>
                <a:latin typeface="微软雅黑" panose="020B0503020204020204" pitchFamily="34" charset="-122"/>
                <a:ea typeface="微软雅黑" panose="020B0503020204020204" pitchFamily="34" charset="-122"/>
                <a:cs typeface="+mn-ea"/>
              </a:rPr>
              <a:t>编程能力、计算机系统设计能力 ≈ 经验值</a:t>
            </a:r>
            <a:endParaRPr lang="en-US" altLang="zh-CN" b="1" dirty="0">
              <a:solidFill>
                <a:srgbClr val="FF0066"/>
              </a:solidFill>
              <a:latin typeface="微软雅黑" panose="020B0503020204020204" pitchFamily="34" charset="-122"/>
              <a:ea typeface="微软雅黑" panose="020B0503020204020204" pitchFamily="34" charset="-122"/>
              <a:cs typeface="+mn-ea"/>
            </a:endParaRPr>
          </a:p>
          <a:p>
            <a:pPr lvl="1">
              <a:buFont typeface="Monotype Sorts" pitchFamily="2" charset="2"/>
              <a:buNone/>
            </a:pPr>
            <a:endParaRPr lang="en-US" altLang="zh-CN" dirty="0">
              <a:solidFill>
                <a:srgbClr val="FF0000"/>
              </a:solidFill>
              <a:ea typeface="宋体" panose="02010600030101010101" pitchFamily="2" charset="-122"/>
            </a:endParaRPr>
          </a:p>
        </p:txBody>
      </p:sp>
      <p:pic>
        <p:nvPicPr>
          <p:cNvPr id="13314" name="Picture 2" descr="https://timgsa.baidu.com/timg?image&amp;quality=80&amp;size=b9999_10000&amp;sec=1550952120223&amp;di=757469dbfefb54cf58a518b74020da02&amp;imgtype=0&amp;src=http%3A%2F%2Fs15.sinaimg.cn%2Fmiddle%2F56f88c4949a6a7c8f6a2e%26690">
            <a:extLst>
              <a:ext uri="{FF2B5EF4-FFF2-40B4-BE49-F238E27FC236}">
                <a16:creationId xmlns:a16="http://schemas.microsoft.com/office/drawing/2014/main" id="{221F4EC7-61FA-46A6-B0D3-C12F994B22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34032" y="955897"/>
            <a:ext cx="2716855" cy="5204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64404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animEffect transition="in" filter="blinds(horizontal)">
                                      <p:cBhvr>
                                        <p:cTn id="7" dur="500"/>
                                        <p:tgtEl>
                                          <p:spTgt spid="8">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8">
                                            <p:txEl>
                                              <p:pRg st="4" end="4"/>
                                            </p:txEl>
                                          </p:spTgt>
                                        </p:tgtEl>
                                        <p:attrNameLst>
                                          <p:attrName>style.visibility</p:attrName>
                                        </p:attrNameLst>
                                      </p:cBhvr>
                                      <p:to>
                                        <p:strVal val="visible"/>
                                      </p:to>
                                    </p:set>
                                    <p:animEffect transition="in" filter="blinds(horizontal)">
                                      <p:cBhvr>
                                        <p:cTn id="10" dur="500"/>
                                        <p:tgtEl>
                                          <p:spTgt spid="8">
                                            <p:txEl>
                                              <p:pRg st="4" end="4"/>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animEffect transition="in" filter="blinds(horizontal)">
                                      <p:cBhvr>
                                        <p:cTn id="13" dur="500"/>
                                        <p:tgtEl>
                                          <p:spTgt spid="8">
                                            <p:txEl>
                                              <p:pRg st="5" end="5"/>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8">
                                            <p:txEl>
                                              <p:pRg st="6" end="6"/>
                                            </p:txEl>
                                          </p:spTgt>
                                        </p:tgtEl>
                                        <p:attrNameLst>
                                          <p:attrName>style.visibility</p:attrName>
                                        </p:attrNameLst>
                                      </p:cBhvr>
                                      <p:to>
                                        <p:strVal val="visible"/>
                                      </p:to>
                                    </p:set>
                                    <p:animEffect transition="in" filter="blinds(horizontal)">
                                      <p:cBhvr>
                                        <p:cTn id="16" dur="500"/>
                                        <p:tgtEl>
                                          <p:spTgt spid="8">
                                            <p:txEl>
                                              <p:pRg st="6" end="6"/>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8">
                                            <p:txEl>
                                              <p:pRg st="8" end="8"/>
                                            </p:txEl>
                                          </p:spTgt>
                                        </p:tgtEl>
                                        <p:attrNameLst>
                                          <p:attrName>style.visibility</p:attrName>
                                        </p:attrNameLst>
                                      </p:cBhvr>
                                      <p:to>
                                        <p:strVal val="visible"/>
                                      </p:to>
                                    </p:set>
                                    <p:animEffect transition="in" filter="blinds(horizontal)">
                                      <p:cBhvr>
                                        <p:cTn id="21" dur="500"/>
                                        <p:tgtEl>
                                          <p:spTgt spid="8">
                                            <p:txEl>
                                              <p:pRg st="8" end="8"/>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13314"/>
                                        </p:tgtEl>
                                        <p:attrNameLst>
                                          <p:attrName>style.visibility</p:attrName>
                                        </p:attrNameLst>
                                      </p:cBhvr>
                                      <p:to>
                                        <p:strVal val="visible"/>
                                      </p:to>
                                    </p:set>
                                    <p:animEffect transition="in" filter="blinds(horizontal)">
                                      <p:cBhvr>
                                        <p:cTn id="26" dur="500"/>
                                        <p:tgtEl>
                                          <p:spTgt spid="133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064227" y="2393105"/>
            <a:ext cx="6836705" cy="1917769"/>
            <a:chOff x="5516022" y="2358301"/>
            <a:chExt cx="5069123" cy="1917769"/>
          </a:xfrm>
        </p:grpSpPr>
        <p:sp>
          <p:nvSpPr>
            <p:cNvPr id="3" name="矩形 2"/>
            <p:cNvSpPr/>
            <p:nvPr/>
          </p:nvSpPr>
          <p:spPr>
            <a:xfrm>
              <a:off x="5516022" y="2358301"/>
              <a:ext cx="5069123" cy="923330"/>
            </a:xfrm>
            <a:prstGeom prst="rect">
              <a:avLst/>
            </a:prstGeom>
          </p:spPr>
          <p:txBody>
            <a:bodyPr wrap="square">
              <a:spAutoFit/>
            </a:bodyPr>
            <a:lstStyle/>
            <a:p>
              <a:pPr algn="ctr"/>
              <a:r>
                <a:rPr lang="zh-CN" altLang="en-US" sz="5400" dirty="0">
                  <a:solidFill>
                    <a:schemeClr val="tx1">
                      <a:lumMod val="95000"/>
                      <a:lumOff val="5000"/>
                    </a:schemeClr>
                  </a:solidFill>
                  <a:latin typeface="微软雅黑" panose="020B0503020204020204" pitchFamily="34" charset="-122"/>
                  <a:ea typeface="微软雅黑" panose="020B0503020204020204" pitchFamily="34" charset="-122"/>
                </a:rPr>
                <a:t>绪论</a:t>
              </a:r>
            </a:p>
          </p:txBody>
        </p:sp>
        <p:sp>
          <p:nvSpPr>
            <p:cNvPr id="4" name="矩形 3"/>
            <p:cNvSpPr/>
            <p:nvPr/>
          </p:nvSpPr>
          <p:spPr>
            <a:xfrm>
              <a:off x="5599180" y="3352740"/>
              <a:ext cx="4804272" cy="923330"/>
            </a:xfrm>
            <a:prstGeom prst="rect">
              <a:avLst/>
            </a:prstGeom>
          </p:spPr>
          <p:txBody>
            <a:bodyPr wrap="square">
              <a:spAutoFit/>
            </a:bodyPr>
            <a:lstStyle/>
            <a:p>
              <a:pPr algn="ctr"/>
              <a:r>
                <a:rPr lang="en-US" altLang="zh-CN" sz="5400" spc="150" dirty="0">
                  <a:solidFill>
                    <a:schemeClr val="tx1">
                      <a:lumMod val="95000"/>
                      <a:lumOff val="5000"/>
                    </a:schemeClr>
                  </a:solidFill>
                  <a:latin typeface="微软雅黑 Light" panose="020B0502040204020203" pitchFamily="34" charset="-122"/>
                  <a:ea typeface="微软雅黑 Light" panose="020B0502040204020203" pitchFamily="34" charset="-122"/>
                </a:rPr>
                <a:t>Introduction</a:t>
              </a:r>
            </a:p>
          </p:txBody>
        </p:sp>
      </p:grpSp>
    </p:spTree>
    <p:extLst>
      <p:ext uri="{BB962C8B-B14F-4D97-AF65-F5344CB8AC3E}">
        <p14:creationId xmlns:p14="http://schemas.microsoft.com/office/powerpoint/2010/main" val="9591913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908366" y="278225"/>
            <a:ext cx="1347944" cy="830997"/>
            <a:chOff x="908364" y="278221"/>
            <a:chExt cx="1347944" cy="830996"/>
          </a:xfrm>
        </p:grpSpPr>
        <p:sp>
          <p:nvSpPr>
            <p:cNvPr id="42" name="矩形 41"/>
            <p:cNvSpPr/>
            <p:nvPr/>
          </p:nvSpPr>
          <p:spPr>
            <a:xfrm>
              <a:off x="908364" y="801440"/>
              <a:ext cx="1347944"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Topic</a:t>
              </a:r>
            </a:p>
          </p:txBody>
        </p:sp>
        <p:sp>
          <p:nvSpPr>
            <p:cNvPr id="43" name="矩形 42"/>
            <p:cNvSpPr/>
            <p:nvPr/>
          </p:nvSpPr>
          <p:spPr>
            <a:xfrm>
              <a:off x="1197484" y="278221"/>
              <a:ext cx="941540"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主题</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pic>
        <p:nvPicPr>
          <p:cNvPr id="7" name="Picture 1">
            <a:extLst>
              <a:ext uri="{FF2B5EF4-FFF2-40B4-BE49-F238E27FC236}">
                <a16:creationId xmlns:a16="http://schemas.microsoft.com/office/drawing/2014/main" id="{6F14AD36-D470-4712-9CD7-3B2B67B7F0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34619" y="1289713"/>
            <a:ext cx="1743168" cy="4754563"/>
          </a:xfrm>
          <a:prstGeom prst="rect">
            <a:avLst/>
          </a:prstGeom>
        </p:spPr>
      </p:pic>
      <p:sp>
        <p:nvSpPr>
          <p:cNvPr id="2" name="文本框 1">
            <a:extLst>
              <a:ext uri="{FF2B5EF4-FFF2-40B4-BE49-F238E27FC236}">
                <a16:creationId xmlns:a16="http://schemas.microsoft.com/office/drawing/2014/main" id="{2E63137F-1545-4A23-8985-F45AD0E643AA}"/>
              </a:ext>
            </a:extLst>
          </p:cNvPr>
          <p:cNvSpPr txBox="1"/>
          <p:nvPr/>
        </p:nvSpPr>
        <p:spPr>
          <a:xfrm>
            <a:off x="753988" y="1276372"/>
            <a:ext cx="8941157" cy="3093732"/>
          </a:xfrm>
          <a:prstGeom prst="rect">
            <a:avLst/>
          </a:prstGeom>
          <a:noFill/>
        </p:spPr>
        <p:txBody>
          <a:bodyPr wrap="square" rtlCol="0">
            <a:spAutoFit/>
          </a:bodyPr>
          <a:lstStyle/>
          <a:p>
            <a:pPr marL="457200" indent="-457200">
              <a:lnSpc>
                <a:spcPts val="8200"/>
              </a:lnSpc>
              <a:buClr>
                <a:srgbClr val="0055D2"/>
              </a:buClr>
              <a:buFont typeface="Wingdings" panose="05000000000000000000" pitchFamily="2" charset="2"/>
              <a:buChar char="p"/>
            </a:pPr>
            <a:r>
              <a:rPr lang="zh-CN" altLang="en-US" sz="3200" dirty="0"/>
              <a:t>这门课学什么？</a:t>
            </a:r>
            <a:r>
              <a:rPr lang="en-US" altLang="zh-CN" sz="3200" dirty="0"/>
              <a:t>—— What</a:t>
            </a:r>
          </a:p>
          <a:p>
            <a:pPr marL="457200" indent="-457200">
              <a:lnSpc>
                <a:spcPts val="8200"/>
              </a:lnSpc>
              <a:buClr>
                <a:srgbClr val="0055D2"/>
              </a:buClr>
              <a:buFont typeface="Wingdings" panose="05000000000000000000" pitchFamily="2" charset="2"/>
              <a:buChar char="p"/>
            </a:pPr>
            <a:r>
              <a:rPr lang="zh-CN" altLang="en-US" sz="3200" dirty="0"/>
              <a:t>为什么学这门课？</a:t>
            </a:r>
            <a:r>
              <a:rPr lang="en-US" altLang="zh-CN" sz="3200" dirty="0"/>
              <a:t>—— Why</a:t>
            </a:r>
          </a:p>
          <a:p>
            <a:pPr marL="457200" indent="-457200">
              <a:lnSpc>
                <a:spcPts val="8200"/>
              </a:lnSpc>
              <a:buClr>
                <a:srgbClr val="0055D2"/>
              </a:buClr>
              <a:buFont typeface="Wingdings" panose="05000000000000000000" pitchFamily="2" charset="2"/>
              <a:buChar char="p"/>
            </a:pPr>
            <a:r>
              <a:rPr lang="zh-CN" altLang="en-US" sz="3200" dirty="0"/>
              <a:t>怎么学这门课？</a:t>
            </a:r>
            <a:r>
              <a:rPr lang="en-US" altLang="zh-CN" sz="3200" dirty="0"/>
              <a:t>—— How</a:t>
            </a:r>
            <a:endParaRPr lang="zh-CN" altLang="en-US" sz="3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908366" y="278225"/>
            <a:ext cx="1347944" cy="830997"/>
            <a:chOff x="908364" y="278221"/>
            <a:chExt cx="1347944" cy="830996"/>
          </a:xfrm>
        </p:grpSpPr>
        <p:sp>
          <p:nvSpPr>
            <p:cNvPr id="42" name="矩形 41"/>
            <p:cNvSpPr/>
            <p:nvPr/>
          </p:nvSpPr>
          <p:spPr>
            <a:xfrm>
              <a:off x="908364" y="801440"/>
              <a:ext cx="1347944"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Topic</a:t>
              </a:r>
            </a:p>
          </p:txBody>
        </p:sp>
        <p:sp>
          <p:nvSpPr>
            <p:cNvPr id="43" name="矩形 42"/>
            <p:cNvSpPr/>
            <p:nvPr/>
          </p:nvSpPr>
          <p:spPr>
            <a:xfrm>
              <a:off x="1197484" y="278221"/>
              <a:ext cx="941540"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主题</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pic>
        <p:nvPicPr>
          <p:cNvPr id="7" name="Picture 1">
            <a:extLst>
              <a:ext uri="{FF2B5EF4-FFF2-40B4-BE49-F238E27FC236}">
                <a16:creationId xmlns:a16="http://schemas.microsoft.com/office/drawing/2014/main" id="{6F14AD36-D470-4712-9CD7-3B2B67B7F0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34619" y="1289713"/>
            <a:ext cx="1743168" cy="4754563"/>
          </a:xfrm>
          <a:prstGeom prst="rect">
            <a:avLst/>
          </a:prstGeom>
        </p:spPr>
      </p:pic>
      <p:sp>
        <p:nvSpPr>
          <p:cNvPr id="2" name="文本框 1">
            <a:extLst>
              <a:ext uri="{FF2B5EF4-FFF2-40B4-BE49-F238E27FC236}">
                <a16:creationId xmlns:a16="http://schemas.microsoft.com/office/drawing/2014/main" id="{2E63137F-1545-4A23-8985-F45AD0E643AA}"/>
              </a:ext>
            </a:extLst>
          </p:cNvPr>
          <p:cNvSpPr txBox="1"/>
          <p:nvPr/>
        </p:nvSpPr>
        <p:spPr>
          <a:xfrm>
            <a:off x="753988" y="1276372"/>
            <a:ext cx="8941157" cy="3093732"/>
          </a:xfrm>
          <a:prstGeom prst="rect">
            <a:avLst/>
          </a:prstGeom>
          <a:noFill/>
        </p:spPr>
        <p:txBody>
          <a:bodyPr wrap="square" rtlCol="0">
            <a:spAutoFit/>
          </a:bodyPr>
          <a:lstStyle/>
          <a:p>
            <a:pPr marL="457200" indent="-457200">
              <a:lnSpc>
                <a:spcPts val="8200"/>
              </a:lnSpc>
              <a:buClr>
                <a:srgbClr val="0055D2"/>
              </a:buClr>
              <a:buFont typeface="Wingdings" panose="05000000000000000000" pitchFamily="2" charset="2"/>
              <a:buChar char="p"/>
            </a:pPr>
            <a:r>
              <a:rPr lang="zh-CN" altLang="en-US" sz="3200" dirty="0"/>
              <a:t>这门课学什么？</a:t>
            </a:r>
            <a:r>
              <a:rPr lang="en-US" altLang="zh-CN" sz="3200" dirty="0"/>
              <a:t>—— What</a:t>
            </a:r>
          </a:p>
          <a:p>
            <a:pPr marL="457200" indent="-457200">
              <a:lnSpc>
                <a:spcPts val="8200"/>
              </a:lnSpc>
              <a:buClr>
                <a:srgbClr val="0055D2"/>
              </a:buClr>
              <a:buFont typeface="Wingdings" panose="05000000000000000000" pitchFamily="2" charset="2"/>
              <a:buChar char="p"/>
            </a:pPr>
            <a:r>
              <a:rPr lang="zh-CN" altLang="en-US" sz="3200" dirty="0">
                <a:solidFill>
                  <a:schemeClr val="bg1">
                    <a:lumMod val="65000"/>
                  </a:schemeClr>
                </a:solidFill>
              </a:rPr>
              <a:t>为什么学这门课？</a:t>
            </a:r>
            <a:r>
              <a:rPr lang="en-US" altLang="zh-CN" sz="3200" dirty="0">
                <a:solidFill>
                  <a:schemeClr val="bg1">
                    <a:lumMod val="65000"/>
                  </a:schemeClr>
                </a:solidFill>
              </a:rPr>
              <a:t>—— Why</a:t>
            </a:r>
          </a:p>
          <a:p>
            <a:pPr marL="457200" indent="-457200">
              <a:lnSpc>
                <a:spcPts val="8200"/>
              </a:lnSpc>
              <a:buClr>
                <a:srgbClr val="0055D2"/>
              </a:buClr>
              <a:buFont typeface="Wingdings" panose="05000000000000000000" pitchFamily="2" charset="2"/>
              <a:buChar char="p"/>
            </a:pPr>
            <a:r>
              <a:rPr lang="zh-CN" altLang="en-US" sz="3200" dirty="0">
                <a:solidFill>
                  <a:schemeClr val="bg1">
                    <a:lumMod val="65000"/>
                  </a:schemeClr>
                </a:solidFill>
              </a:rPr>
              <a:t>怎么学这门课？</a:t>
            </a:r>
            <a:r>
              <a:rPr lang="en-US" altLang="zh-CN" sz="3200" dirty="0">
                <a:solidFill>
                  <a:schemeClr val="bg1">
                    <a:lumMod val="65000"/>
                  </a:schemeClr>
                </a:solidFill>
              </a:rPr>
              <a:t>—— How</a:t>
            </a:r>
            <a:endParaRPr lang="zh-CN" altLang="en-US" sz="3200" dirty="0">
              <a:solidFill>
                <a:schemeClr val="bg1">
                  <a:lumMod val="65000"/>
                </a:schemeClr>
              </a:solidFill>
            </a:endParaRPr>
          </a:p>
        </p:txBody>
      </p:sp>
    </p:spTree>
    <p:extLst>
      <p:ext uri="{BB962C8B-B14F-4D97-AF65-F5344CB8AC3E}">
        <p14:creationId xmlns:p14="http://schemas.microsoft.com/office/powerpoint/2010/main" val="658516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194087" cy="762623"/>
            <a:chOff x="837121" y="278221"/>
            <a:chExt cx="3194087" cy="762622"/>
          </a:xfrm>
        </p:grpSpPr>
        <p:sp>
          <p:nvSpPr>
            <p:cNvPr id="42" name="矩形 41"/>
            <p:cNvSpPr/>
            <p:nvPr/>
          </p:nvSpPr>
          <p:spPr>
            <a:xfrm>
              <a:off x="837121" y="733066"/>
              <a:ext cx="3103682"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is this course about</a:t>
              </a:r>
            </a:p>
          </p:txBody>
        </p:sp>
        <p:sp>
          <p:nvSpPr>
            <p:cNvPr id="43" name="矩形 42"/>
            <p:cNvSpPr/>
            <p:nvPr/>
          </p:nvSpPr>
          <p:spPr>
            <a:xfrm>
              <a:off x="1197484" y="278221"/>
              <a:ext cx="2833724"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这门课学什么？</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8" name="矩形 7">
            <a:extLst>
              <a:ext uri="{FF2B5EF4-FFF2-40B4-BE49-F238E27FC236}">
                <a16:creationId xmlns:a16="http://schemas.microsoft.com/office/drawing/2014/main" id="{4F72ACED-A141-4FDB-B98E-84AADECFFBD1}"/>
              </a:ext>
            </a:extLst>
          </p:cNvPr>
          <p:cNvSpPr/>
          <p:nvPr/>
        </p:nvSpPr>
        <p:spPr>
          <a:xfrm>
            <a:off x="993492" y="1774647"/>
            <a:ext cx="10224635" cy="1689052"/>
          </a:xfrm>
          <a:prstGeom prst="rect">
            <a:avLst/>
          </a:prstGeom>
          <a:ln>
            <a:solidFill>
              <a:schemeClr val="accent1"/>
            </a:solidFill>
          </a:ln>
        </p:spPr>
        <p:txBody>
          <a:bodyPr wrap="square" lIns="72000" rIns="72000">
            <a:spAutoFit/>
          </a:bodyPr>
          <a:lstStyle/>
          <a:p>
            <a:pPr algn="just">
              <a:lnSpc>
                <a:spcPct val="150000"/>
              </a:lnSpc>
            </a:pP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这是一门集理论性、工程性和实践性与一身的课程。帮助大家初步理解计算机的基本组成、工作原理、运行机制和设计方法，建立软硬件协同的</a:t>
            </a:r>
            <a:r>
              <a:rPr lang="zh-CN" altLang="en-US" sz="2400" b="1" dirty="0">
                <a:solidFill>
                  <a:srgbClr val="FF0066"/>
                </a:solidFill>
                <a:latin typeface="微软雅黑" panose="020B0503020204020204" pitchFamily="34" charset="-122"/>
                <a:ea typeface="微软雅黑" panose="020B0503020204020204" pitchFamily="34" charset="-122"/>
                <a:cs typeface="+mn-ea"/>
                <a:sym typeface="+mn-lt"/>
              </a:rPr>
              <a:t>系统思维</a:t>
            </a: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，结合工程化方法增强</a:t>
            </a:r>
            <a:r>
              <a:rPr lang="zh-CN" altLang="en-US" sz="2400" b="1" dirty="0">
                <a:solidFill>
                  <a:srgbClr val="FF0066"/>
                </a:solidFill>
                <a:latin typeface="微软雅黑" panose="020B0503020204020204" pitchFamily="34" charset="-122"/>
                <a:ea typeface="微软雅黑" panose="020B0503020204020204" pitchFamily="34" charset="-122"/>
                <a:cs typeface="+mn-ea"/>
                <a:sym typeface="+mn-lt"/>
              </a:rPr>
              <a:t>计算机系统</a:t>
            </a: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的</a:t>
            </a:r>
            <a:r>
              <a:rPr lang="zh-CN" altLang="en-US" sz="2400" b="1" dirty="0">
                <a:solidFill>
                  <a:srgbClr val="FF0066"/>
                </a:solidFill>
                <a:latin typeface="微软雅黑" panose="020B0503020204020204" pitchFamily="34" charset="-122"/>
                <a:ea typeface="微软雅黑" panose="020B0503020204020204" pitchFamily="34" charset="-122"/>
                <a:cs typeface="+mn-ea"/>
                <a:sym typeface="+mn-lt"/>
              </a:rPr>
              <a:t>分析能力</a:t>
            </a: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a:t>
            </a:r>
            <a:r>
              <a:rPr lang="zh-CN" altLang="en-US" sz="2400" b="1" dirty="0">
                <a:solidFill>
                  <a:srgbClr val="FF0066"/>
                </a:solidFill>
                <a:latin typeface="微软雅黑" panose="020B0503020204020204" pitchFamily="34" charset="-122"/>
                <a:ea typeface="微软雅黑" panose="020B0503020204020204" pitchFamily="34" charset="-122"/>
                <a:cs typeface="+mn-ea"/>
                <a:sym typeface="+mn-lt"/>
              </a:rPr>
              <a:t>设计能力</a:t>
            </a: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和</a:t>
            </a:r>
            <a:r>
              <a:rPr lang="zh-CN" altLang="en-US" sz="2400" b="1" dirty="0">
                <a:solidFill>
                  <a:srgbClr val="FF0066"/>
                </a:solidFill>
                <a:latin typeface="微软雅黑" panose="020B0503020204020204" pitchFamily="34" charset="-122"/>
                <a:ea typeface="微软雅黑" panose="020B0503020204020204" pitchFamily="34" charset="-122"/>
                <a:cs typeface="+mn-ea"/>
                <a:sym typeface="+mn-lt"/>
              </a:rPr>
              <a:t>实现能力</a:t>
            </a: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a:t>
            </a:r>
            <a:endParaRPr lang="zh-CN" altLang="en-US" sz="2400" b="1" dirty="0">
              <a:solidFill>
                <a:srgbClr val="C00000"/>
              </a:solidFill>
              <a:latin typeface="微软雅黑" panose="020B0503020204020204" pitchFamily="34" charset="-122"/>
              <a:ea typeface="微软雅黑" panose="020B0503020204020204" pitchFamily="34" charset="-122"/>
              <a:cs typeface="+mn-ea"/>
              <a:sym typeface="+mn-lt"/>
            </a:endParaRPr>
          </a:p>
        </p:txBody>
      </p:sp>
      <p:sp>
        <p:nvSpPr>
          <p:cNvPr id="9" name="矩形 8">
            <a:extLst>
              <a:ext uri="{FF2B5EF4-FFF2-40B4-BE49-F238E27FC236}">
                <a16:creationId xmlns:a16="http://schemas.microsoft.com/office/drawing/2014/main" id="{AB590F0E-67BF-41E1-86A0-3DF8B9F16675}"/>
              </a:ext>
            </a:extLst>
          </p:cNvPr>
          <p:cNvSpPr/>
          <p:nvPr/>
        </p:nvSpPr>
        <p:spPr>
          <a:xfrm>
            <a:off x="993492" y="1252052"/>
            <a:ext cx="10224636" cy="523220"/>
          </a:xfrm>
          <a:prstGeom prst="rect">
            <a:avLst/>
          </a:prstGeom>
          <a:solidFill>
            <a:srgbClr val="056BB4"/>
          </a:solidFill>
        </p:spPr>
        <p:txBody>
          <a:bodyPr wrap="square">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cs typeface="+mn-ea"/>
                <a:sym typeface="+mn-lt"/>
              </a:rPr>
              <a:t>计算机组成原理</a:t>
            </a:r>
            <a:endParaRPr lang="zh-CN" altLang="en-US" sz="28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10" name="矩形 9">
            <a:extLst>
              <a:ext uri="{FF2B5EF4-FFF2-40B4-BE49-F238E27FC236}">
                <a16:creationId xmlns:a16="http://schemas.microsoft.com/office/drawing/2014/main" id="{E14BCAB2-BB05-4F55-82B2-77C635447B84}"/>
              </a:ext>
            </a:extLst>
          </p:cNvPr>
          <p:cNvSpPr/>
          <p:nvPr/>
        </p:nvSpPr>
        <p:spPr>
          <a:xfrm>
            <a:off x="993492" y="3644098"/>
            <a:ext cx="4863298" cy="461665"/>
          </a:xfrm>
          <a:prstGeom prst="rect">
            <a:avLst/>
          </a:prstGeom>
          <a:solidFill>
            <a:srgbClr val="FF9900"/>
          </a:solidFill>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计算机组成原理</a:t>
            </a:r>
            <a:r>
              <a:rPr lang="en-US" altLang="zh-CN" sz="2400" b="1" dirty="0">
                <a:solidFill>
                  <a:schemeClr val="bg1"/>
                </a:solidFill>
                <a:latin typeface="微软雅黑" panose="020B0503020204020204" pitchFamily="34" charset="-122"/>
                <a:ea typeface="微软雅黑" panose="020B0503020204020204" pitchFamily="34" charset="-122"/>
                <a:cs typeface="+mn-ea"/>
                <a:sym typeface="+mn-lt"/>
              </a:rPr>
              <a:t>I</a:t>
            </a: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（上学期）</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12" name="矩形 11">
            <a:extLst>
              <a:ext uri="{FF2B5EF4-FFF2-40B4-BE49-F238E27FC236}">
                <a16:creationId xmlns:a16="http://schemas.microsoft.com/office/drawing/2014/main" id="{38EB873C-2025-42BF-8B4E-595AA0EA63B5}"/>
              </a:ext>
            </a:extLst>
          </p:cNvPr>
          <p:cNvSpPr/>
          <p:nvPr/>
        </p:nvSpPr>
        <p:spPr>
          <a:xfrm>
            <a:off x="6354829" y="3644097"/>
            <a:ext cx="4863298" cy="461665"/>
          </a:xfrm>
          <a:prstGeom prst="rect">
            <a:avLst/>
          </a:prstGeom>
          <a:solidFill>
            <a:srgbClr val="FF9900"/>
          </a:solidFill>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计算机组成原理</a:t>
            </a:r>
            <a:r>
              <a:rPr lang="en-US" altLang="zh-CN" sz="2400" b="1" dirty="0">
                <a:solidFill>
                  <a:schemeClr val="bg1"/>
                </a:solidFill>
                <a:latin typeface="微软雅黑" panose="020B0503020204020204" pitchFamily="34" charset="-122"/>
                <a:ea typeface="微软雅黑" panose="020B0503020204020204" pitchFamily="34" charset="-122"/>
                <a:cs typeface="+mn-ea"/>
                <a:sym typeface="+mn-lt"/>
              </a:rPr>
              <a:t>II</a:t>
            </a: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（本学期）</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13" name="矩形 12">
            <a:extLst>
              <a:ext uri="{FF2B5EF4-FFF2-40B4-BE49-F238E27FC236}">
                <a16:creationId xmlns:a16="http://schemas.microsoft.com/office/drawing/2014/main" id="{3EDAFA31-FCBD-4EA2-86EF-3338CC7C1A7D}"/>
              </a:ext>
            </a:extLst>
          </p:cNvPr>
          <p:cNvSpPr/>
          <p:nvPr/>
        </p:nvSpPr>
        <p:spPr>
          <a:xfrm>
            <a:off x="993493" y="4105762"/>
            <a:ext cx="4863298" cy="2346283"/>
          </a:xfrm>
          <a:prstGeom prst="rect">
            <a:avLst/>
          </a:prstGeom>
          <a:ln>
            <a:solidFill>
              <a:schemeClr val="accent1"/>
            </a:solidFill>
          </a:ln>
        </p:spPr>
        <p:txBody>
          <a:bodyPr wrap="square" lIns="72000" rIns="72000">
            <a:spAutoFit/>
          </a:bodyPr>
          <a:lstStyle/>
          <a:p>
            <a:pPr algn="just">
              <a:lnSpc>
                <a:spcPct val="150000"/>
              </a:lnSpc>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该课程也称</a:t>
            </a:r>
            <a:r>
              <a:rPr lang="zh-CN" altLang="en-US" sz="2000" b="1" dirty="0">
                <a:solidFill>
                  <a:srgbClr val="FF0066"/>
                </a:solidFill>
                <a:latin typeface="微软雅黑" panose="020B0503020204020204" pitchFamily="34" charset="-122"/>
                <a:ea typeface="微软雅黑" panose="020B0503020204020204" pitchFamily="34" charset="-122"/>
                <a:cs typeface="+mn-ea"/>
                <a:sym typeface="+mn-lt"/>
              </a:rPr>
              <a:t>数字逻辑设计</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或</a:t>
            </a:r>
            <a:r>
              <a:rPr lang="zh-CN" altLang="en-US" sz="2000" b="1" dirty="0">
                <a:solidFill>
                  <a:srgbClr val="FF0066"/>
                </a:solidFill>
                <a:latin typeface="微软雅黑" panose="020B0503020204020204" pitchFamily="34" charset="-122"/>
                <a:ea typeface="微软雅黑" panose="020B0503020204020204" pitchFamily="34" charset="-122"/>
                <a:cs typeface="+mn-ea"/>
                <a:sym typeface="+mn-lt"/>
              </a:rPr>
              <a:t>数字逻辑电路</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，是讲授</a:t>
            </a:r>
            <a:r>
              <a:rPr lang="zh-CN" altLang="en-US" sz="2000" b="1" dirty="0">
                <a:solidFill>
                  <a:srgbClr val="FF0066"/>
                </a:solidFill>
                <a:latin typeface="微软雅黑" panose="020B0503020204020204" pitchFamily="34" charset="-122"/>
                <a:ea typeface="微软雅黑" panose="020B0503020204020204" pitchFamily="34" charset="-122"/>
                <a:cs typeface="+mn-ea"/>
                <a:sym typeface="+mn-lt"/>
              </a:rPr>
              <a:t>计算机硬件基础</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的课程。大家将系统掌握数字电路</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系统的基本原理、分析技术和设计方法，并能熟练使用硬件描述语言和</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FPGA</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设计、实现</a:t>
            </a:r>
            <a:r>
              <a:rPr lang="zh-CN" altLang="en-US" sz="2000" b="1" dirty="0">
                <a:solidFill>
                  <a:srgbClr val="FF0066"/>
                </a:solidFill>
                <a:latin typeface="微软雅黑" panose="020B0503020204020204" pitchFamily="34" charset="-122"/>
                <a:ea typeface="微软雅黑" panose="020B0503020204020204" pitchFamily="34" charset="-122"/>
                <a:cs typeface="+mn-ea"/>
                <a:sym typeface="+mn-lt"/>
              </a:rPr>
              <a:t>复杂</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数字电路</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系统。</a:t>
            </a:r>
            <a:endParaRPr lang="zh-CN" altLang="en-US" sz="2000" b="1" dirty="0">
              <a:solidFill>
                <a:srgbClr val="C00000"/>
              </a:solidFill>
              <a:latin typeface="微软雅黑" panose="020B0503020204020204" pitchFamily="34" charset="-122"/>
              <a:ea typeface="微软雅黑" panose="020B0503020204020204" pitchFamily="34" charset="-122"/>
              <a:cs typeface="+mn-ea"/>
              <a:sym typeface="+mn-lt"/>
            </a:endParaRPr>
          </a:p>
        </p:txBody>
      </p:sp>
      <p:sp>
        <p:nvSpPr>
          <p:cNvPr id="14" name="矩形 13">
            <a:extLst>
              <a:ext uri="{FF2B5EF4-FFF2-40B4-BE49-F238E27FC236}">
                <a16:creationId xmlns:a16="http://schemas.microsoft.com/office/drawing/2014/main" id="{E322C59E-A571-4317-B45F-F05158092F42}"/>
              </a:ext>
            </a:extLst>
          </p:cNvPr>
          <p:cNvSpPr/>
          <p:nvPr/>
        </p:nvSpPr>
        <p:spPr>
          <a:xfrm>
            <a:off x="6354829" y="4105762"/>
            <a:ext cx="4863298" cy="2346283"/>
          </a:xfrm>
          <a:prstGeom prst="rect">
            <a:avLst/>
          </a:prstGeom>
          <a:ln>
            <a:solidFill>
              <a:schemeClr val="accent1"/>
            </a:solidFill>
          </a:ln>
        </p:spPr>
        <p:txBody>
          <a:bodyPr wrap="square" lIns="72000" rIns="72000">
            <a:spAutoFit/>
          </a:bodyPr>
          <a:lstStyle/>
          <a:p>
            <a:pPr algn="just">
              <a:lnSpc>
                <a:spcPct val="150000"/>
              </a:lnSpc>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该课程从</a:t>
            </a:r>
            <a:r>
              <a:rPr lang="zh-CN" altLang="en-US" sz="2000" b="1" dirty="0">
                <a:solidFill>
                  <a:srgbClr val="FF0066"/>
                </a:solidFill>
                <a:latin typeface="微软雅黑" panose="020B0503020204020204" pitchFamily="34" charset="-122"/>
                <a:ea typeface="微软雅黑" panose="020B0503020204020204" pitchFamily="34" charset="-122"/>
                <a:cs typeface="+mn-ea"/>
                <a:sym typeface="+mn-lt"/>
              </a:rPr>
              <a:t>程序员</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的视角，将程序开发和运行过程中每个环节所涉及的硬件和软件的基本概念关联起来，帮助大家从系统层面建立一个完整的</a:t>
            </a:r>
            <a:r>
              <a:rPr lang="zh-CN" altLang="en-US" sz="2000" b="1" dirty="0">
                <a:solidFill>
                  <a:srgbClr val="FF0066"/>
                </a:solidFill>
                <a:latin typeface="微软雅黑" panose="020B0503020204020204" pitchFamily="34" charset="-122"/>
                <a:ea typeface="微软雅黑" panose="020B0503020204020204" pitchFamily="34" charset="-122"/>
                <a:cs typeface="+mn-ea"/>
                <a:sym typeface="+mn-lt"/>
              </a:rPr>
              <a:t>计算系统层次结构</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的概念，了解计算机系统的全貌和相关知识体系。</a:t>
            </a:r>
            <a:endParaRPr lang="zh-CN" altLang="en-US" sz="2000" b="1" dirty="0">
              <a:solidFill>
                <a:srgbClr val="C00000"/>
              </a:solidFill>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74590813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linds(horizontal)">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blinds(horizontal)">
                                      <p:cBhvr>
                                        <p:cTn id="15" dur="500"/>
                                        <p:tgtEl>
                                          <p:spTgt spid="12"/>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linds(horizontal)">
                                      <p:cBhvr>
                                        <p:cTn id="1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3" grpId="0" animBg="1"/>
      <p:bldP spid="1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194087" cy="762623"/>
            <a:chOff x="837121" y="278221"/>
            <a:chExt cx="3194087" cy="762622"/>
          </a:xfrm>
        </p:grpSpPr>
        <p:sp>
          <p:nvSpPr>
            <p:cNvPr id="42" name="矩形 41"/>
            <p:cNvSpPr/>
            <p:nvPr/>
          </p:nvSpPr>
          <p:spPr>
            <a:xfrm>
              <a:off x="837121" y="733066"/>
              <a:ext cx="3103682"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is this course about</a:t>
              </a:r>
            </a:p>
          </p:txBody>
        </p:sp>
        <p:sp>
          <p:nvSpPr>
            <p:cNvPr id="43" name="矩形 42"/>
            <p:cNvSpPr/>
            <p:nvPr/>
          </p:nvSpPr>
          <p:spPr>
            <a:xfrm>
              <a:off x="1197484" y="278221"/>
              <a:ext cx="2833724"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这门课学什么？</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28" name="矩形 27">
            <a:extLst>
              <a:ext uri="{FF2B5EF4-FFF2-40B4-BE49-F238E27FC236}">
                <a16:creationId xmlns:a16="http://schemas.microsoft.com/office/drawing/2014/main" id="{C096FCC2-E47C-4406-AEF3-958FDCD59E9B}"/>
              </a:ext>
            </a:extLst>
          </p:cNvPr>
          <p:cNvSpPr/>
          <p:nvPr/>
        </p:nvSpPr>
        <p:spPr>
          <a:xfrm>
            <a:off x="1052559" y="1295639"/>
            <a:ext cx="10788342" cy="461665"/>
          </a:xfrm>
          <a:prstGeom prst="rect">
            <a:avLst/>
          </a:prstGeom>
          <a:solidFill>
            <a:srgbClr val="056BB4"/>
          </a:solidFill>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本课程的学习内容</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32" name="矩形 31">
            <a:extLst>
              <a:ext uri="{FF2B5EF4-FFF2-40B4-BE49-F238E27FC236}">
                <a16:creationId xmlns:a16="http://schemas.microsoft.com/office/drawing/2014/main" id="{1FEE0802-832F-4757-94EE-B0775A563761}"/>
              </a:ext>
            </a:extLst>
          </p:cNvPr>
          <p:cNvSpPr/>
          <p:nvPr/>
        </p:nvSpPr>
        <p:spPr>
          <a:xfrm>
            <a:off x="1052559" y="2251498"/>
            <a:ext cx="4824000" cy="458908"/>
          </a:xfrm>
          <a:prstGeom prst="rect">
            <a:avLst/>
          </a:prstGeom>
          <a:ln>
            <a:solidFill>
              <a:schemeClr val="accent1"/>
            </a:solidFill>
          </a:ln>
        </p:spPr>
        <p:txBody>
          <a:bodyPr wrap="square" lIns="72000" rIns="72000">
            <a:noAutofit/>
          </a:bodyPr>
          <a:lstStyle/>
          <a:p>
            <a:pPr algn="ctr">
              <a:lnSpc>
                <a:spcPct val="150000"/>
              </a:lnSpc>
            </a:pPr>
            <a:r>
              <a:rPr lang="zh-CN" altLang="en-US" dirty="0">
                <a:solidFill>
                  <a:srgbClr val="333333"/>
                </a:solidFill>
                <a:latin typeface="微软雅黑" panose="020B0503020204020204" pitchFamily="34" charset="-122"/>
                <a:ea typeface="微软雅黑" panose="020B0503020204020204" pitchFamily="34" charset="-122"/>
                <a:cs typeface="+mn-ea"/>
                <a:sym typeface="+mn-lt"/>
              </a:rPr>
              <a:t>第一章：计算机系统漫游</a:t>
            </a:r>
          </a:p>
        </p:txBody>
      </p:sp>
      <p:sp>
        <p:nvSpPr>
          <p:cNvPr id="12" name="矩形 11">
            <a:extLst>
              <a:ext uri="{FF2B5EF4-FFF2-40B4-BE49-F238E27FC236}">
                <a16:creationId xmlns:a16="http://schemas.microsoft.com/office/drawing/2014/main" id="{0D3A1031-1A22-4E41-B526-59CFEC526EBD}"/>
              </a:ext>
            </a:extLst>
          </p:cNvPr>
          <p:cNvSpPr/>
          <p:nvPr/>
        </p:nvSpPr>
        <p:spPr>
          <a:xfrm>
            <a:off x="7027029" y="2253426"/>
            <a:ext cx="4824000" cy="458908"/>
          </a:xfrm>
          <a:prstGeom prst="rect">
            <a:avLst/>
          </a:prstGeom>
          <a:ln>
            <a:solidFill>
              <a:schemeClr val="accent1"/>
            </a:solidFill>
          </a:ln>
        </p:spPr>
        <p:txBody>
          <a:bodyPr wrap="square" lIns="72000" rIns="72000">
            <a:noAutofit/>
          </a:bodyPr>
          <a:lstStyle/>
          <a:p>
            <a:pPr algn="ctr">
              <a:lnSpc>
                <a:spcPct val="150000"/>
              </a:lnSpc>
            </a:pPr>
            <a:r>
              <a:rPr lang="zh-CN" altLang="en-US" dirty="0">
                <a:solidFill>
                  <a:srgbClr val="333333"/>
                </a:solidFill>
                <a:latin typeface="微软雅黑" panose="020B0503020204020204" pitchFamily="34" charset="-122"/>
                <a:ea typeface="微软雅黑" panose="020B0503020204020204" pitchFamily="34" charset="-122"/>
                <a:cs typeface="+mn-ea"/>
                <a:sym typeface="+mn-lt"/>
              </a:rPr>
              <a:t>第二章：信息的表示与处理</a:t>
            </a:r>
          </a:p>
        </p:txBody>
      </p:sp>
      <p:sp>
        <p:nvSpPr>
          <p:cNvPr id="13" name="矩形 12">
            <a:extLst>
              <a:ext uri="{FF2B5EF4-FFF2-40B4-BE49-F238E27FC236}">
                <a16:creationId xmlns:a16="http://schemas.microsoft.com/office/drawing/2014/main" id="{EFD949FD-E354-4012-90CA-865EBBE5755A}"/>
              </a:ext>
            </a:extLst>
          </p:cNvPr>
          <p:cNvSpPr/>
          <p:nvPr/>
        </p:nvSpPr>
        <p:spPr>
          <a:xfrm>
            <a:off x="1066063" y="3086804"/>
            <a:ext cx="4824000" cy="458908"/>
          </a:xfrm>
          <a:prstGeom prst="rect">
            <a:avLst/>
          </a:prstGeom>
          <a:ln>
            <a:solidFill>
              <a:schemeClr val="accent1"/>
            </a:solidFill>
          </a:ln>
        </p:spPr>
        <p:txBody>
          <a:bodyPr wrap="square" lIns="72000" rIns="72000">
            <a:noAutofit/>
          </a:bodyPr>
          <a:lstStyle/>
          <a:p>
            <a:pPr algn="ctr">
              <a:lnSpc>
                <a:spcPct val="150000"/>
              </a:lnSpc>
            </a:pPr>
            <a:r>
              <a:rPr lang="zh-CN" altLang="en-US" dirty="0">
                <a:solidFill>
                  <a:srgbClr val="333333"/>
                </a:solidFill>
                <a:latin typeface="微软雅黑" panose="020B0503020204020204" pitchFamily="34" charset="-122"/>
                <a:ea typeface="微软雅黑" panose="020B0503020204020204" pitchFamily="34" charset="-122"/>
                <a:cs typeface="+mn-ea"/>
                <a:sym typeface="+mn-lt"/>
              </a:rPr>
              <a:t>第三章：程序的机器级表示</a:t>
            </a:r>
          </a:p>
        </p:txBody>
      </p:sp>
      <p:sp>
        <p:nvSpPr>
          <p:cNvPr id="14" name="矩形 13">
            <a:extLst>
              <a:ext uri="{FF2B5EF4-FFF2-40B4-BE49-F238E27FC236}">
                <a16:creationId xmlns:a16="http://schemas.microsoft.com/office/drawing/2014/main" id="{D97D1576-E93B-43ED-8C9A-D466D0EE9BA4}"/>
              </a:ext>
            </a:extLst>
          </p:cNvPr>
          <p:cNvSpPr/>
          <p:nvPr/>
        </p:nvSpPr>
        <p:spPr>
          <a:xfrm>
            <a:off x="7040533" y="3088732"/>
            <a:ext cx="4824000" cy="458908"/>
          </a:xfrm>
          <a:prstGeom prst="rect">
            <a:avLst/>
          </a:prstGeom>
          <a:ln>
            <a:solidFill>
              <a:schemeClr val="accent1"/>
            </a:solidFill>
          </a:ln>
        </p:spPr>
        <p:txBody>
          <a:bodyPr wrap="square" lIns="72000" rIns="72000">
            <a:noAutofit/>
          </a:bodyPr>
          <a:lstStyle/>
          <a:p>
            <a:pPr algn="ctr">
              <a:lnSpc>
                <a:spcPct val="150000"/>
              </a:lnSpc>
            </a:pPr>
            <a:r>
              <a:rPr lang="zh-CN" altLang="en-US" dirty="0">
                <a:solidFill>
                  <a:srgbClr val="333333"/>
                </a:solidFill>
                <a:latin typeface="微软雅黑" panose="020B0503020204020204" pitchFamily="34" charset="-122"/>
                <a:ea typeface="微软雅黑" panose="020B0503020204020204" pitchFamily="34" charset="-122"/>
                <a:cs typeface="+mn-ea"/>
                <a:sym typeface="+mn-lt"/>
              </a:rPr>
              <a:t>第四章：处理器体系结构</a:t>
            </a:r>
          </a:p>
        </p:txBody>
      </p:sp>
      <p:sp>
        <p:nvSpPr>
          <p:cNvPr id="15" name="矩形 14">
            <a:extLst>
              <a:ext uri="{FF2B5EF4-FFF2-40B4-BE49-F238E27FC236}">
                <a16:creationId xmlns:a16="http://schemas.microsoft.com/office/drawing/2014/main" id="{3426E491-D79D-41CE-B68A-E6F88913CBEC}"/>
              </a:ext>
            </a:extLst>
          </p:cNvPr>
          <p:cNvSpPr/>
          <p:nvPr/>
        </p:nvSpPr>
        <p:spPr>
          <a:xfrm>
            <a:off x="1054489" y="3885456"/>
            <a:ext cx="4824000" cy="458908"/>
          </a:xfrm>
          <a:prstGeom prst="rect">
            <a:avLst/>
          </a:prstGeom>
          <a:ln>
            <a:solidFill>
              <a:schemeClr val="accent1"/>
            </a:solidFill>
          </a:ln>
        </p:spPr>
        <p:txBody>
          <a:bodyPr wrap="square" lIns="72000" rIns="72000">
            <a:noAutofit/>
          </a:bodyPr>
          <a:lstStyle/>
          <a:p>
            <a:pPr algn="ctr">
              <a:lnSpc>
                <a:spcPct val="150000"/>
              </a:lnSpc>
            </a:pPr>
            <a:r>
              <a:rPr lang="zh-CN" altLang="en-US" dirty="0">
                <a:solidFill>
                  <a:srgbClr val="333333"/>
                </a:solidFill>
                <a:latin typeface="微软雅黑" panose="020B0503020204020204" pitchFamily="34" charset="-122"/>
                <a:ea typeface="微软雅黑" panose="020B0503020204020204" pitchFamily="34" charset="-122"/>
                <a:cs typeface="+mn-ea"/>
                <a:sym typeface="+mn-lt"/>
              </a:rPr>
              <a:t>第六章：存储器层次结构</a:t>
            </a:r>
          </a:p>
        </p:txBody>
      </p:sp>
      <p:sp>
        <p:nvSpPr>
          <p:cNvPr id="16" name="矩形 15">
            <a:extLst>
              <a:ext uri="{FF2B5EF4-FFF2-40B4-BE49-F238E27FC236}">
                <a16:creationId xmlns:a16="http://schemas.microsoft.com/office/drawing/2014/main" id="{3F8FB583-71EC-40B2-B98A-38AE8E45EB05}"/>
              </a:ext>
            </a:extLst>
          </p:cNvPr>
          <p:cNvSpPr/>
          <p:nvPr/>
        </p:nvSpPr>
        <p:spPr>
          <a:xfrm>
            <a:off x="7028959" y="3887384"/>
            <a:ext cx="4824000" cy="458908"/>
          </a:xfrm>
          <a:prstGeom prst="rect">
            <a:avLst/>
          </a:prstGeom>
          <a:ln>
            <a:solidFill>
              <a:schemeClr val="accent1"/>
            </a:solidFill>
          </a:ln>
        </p:spPr>
        <p:txBody>
          <a:bodyPr wrap="square" lIns="72000" rIns="72000">
            <a:noAutofit/>
          </a:bodyPr>
          <a:lstStyle/>
          <a:p>
            <a:pPr algn="ctr">
              <a:lnSpc>
                <a:spcPct val="150000"/>
              </a:lnSpc>
            </a:pPr>
            <a:r>
              <a:rPr lang="zh-CN" altLang="en-US" dirty="0">
                <a:solidFill>
                  <a:srgbClr val="333333"/>
                </a:solidFill>
                <a:latin typeface="微软雅黑" panose="020B0503020204020204" pitchFamily="34" charset="-122"/>
                <a:ea typeface="微软雅黑" panose="020B0503020204020204" pitchFamily="34" charset="-122"/>
                <a:cs typeface="+mn-ea"/>
                <a:sym typeface="+mn-lt"/>
              </a:rPr>
              <a:t>第七章：链接</a:t>
            </a:r>
          </a:p>
        </p:txBody>
      </p:sp>
      <p:sp>
        <p:nvSpPr>
          <p:cNvPr id="17" name="矩形 16">
            <a:extLst>
              <a:ext uri="{FF2B5EF4-FFF2-40B4-BE49-F238E27FC236}">
                <a16:creationId xmlns:a16="http://schemas.microsoft.com/office/drawing/2014/main" id="{0CB756E9-769A-4132-B031-5C7C77787D37}"/>
              </a:ext>
            </a:extLst>
          </p:cNvPr>
          <p:cNvSpPr/>
          <p:nvPr/>
        </p:nvSpPr>
        <p:spPr>
          <a:xfrm>
            <a:off x="1067993" y="4720762"/>
            <a:ext cx="4824000" cy="458908"/>
          </a:xfrm>
          <a:prstGeom prst="rect">
            <a:avLst/>
          </a:prstGeom>
          <a:ln>
            <a:solidFill>
              <a:schemeClr val="accent1"/>
            </a:solidFill>
          </a:ln>
        </p:spPr>
        <p:txBody>
          <a:bodyPr wrap="square" lIns="72000" rIns="72000">
            <a:noAutofit/>
          </a:bodyPr>
          <a:lstStyle/>
          <a:p>
            <a:pPr algn="ctr">
              <a:lnSpc>
                <a:spcPct val="150000"/>
              </a:lnSpc>
            </a:pPr>
            <a:r>
              <a:rPr lang="zh-CN" altLang="en-US" dirty="0">
                <a:solidFill>
                  <a:srgbClr val="333333"/>
                </a:solidFill>
                <a:latin typeface="微软雅黑" panose="020B0503020204020204" pitchFamily="34" charset="-122"/>
                <a:ea typeface="微软雅黑" panose="020B0503020204020204" pitchFamily="34" charset="-122"/>
                <a:cs typeface="+mn-ea"/>
                <a:sym typeface="+mn-lt"/>
              </a:rPr>
              <a:t>第八章：异常控制流</a:t>
            </a:r>
          </a:p>
        </p:txBody>
      </p:sp>
      <p:sp>
        <p:nvSpPr>
          <p:cNvPr id="18" name="矩形 17">
            <a:extLst>
              <a:ext uri="{FF2B5EF4-FFF2-40B4-BE49-F238E27FC236}">
                <a16:creationId xmlns:a16="http://schemas.microsoft.com/office/drawing/2014/main" id="{6CBFBC2B-3896-4653-85E2-247774C6720D}"/>
              </a:ext>
            </a:extLst>
          </p:cNvPr>
          <p:cNvSpPr/>
          <p:nvPr/>
        </p:nvSpPr>
        <p:spPr>
          <a:xfrm>
            <a:off x="7042463" y="4722690"/>
            <a:ext cx="4824000" cy="458908"/>
          </a:xfrm>
          <a:prstGeom prst="rect">
            <a:avLst/>
          </a:prstGeom>
          <a:ln>
            <a:solidFill>
              <a:schemeClr val="accent1"/>
            </a:solidFill>
          </a:ln>
        </p:spPr>
        <p:txBody>
          <a:bodyPr wrap="square" lIns="72000" rIns="72000">
            <a:noAutofit/>
          </a:bodyPr>
          <a:lstStyle/>
          <a:p>
            <a:pPr algn="ctr">
              <a:lnSpc>
                <a:spcPct val="150000"/>
              </a:lnSpc>
            </a:pPr>
            <a:r>
              <a:rPr lang="zh-CN" altLang="en-US" dirty="0">
                <a:solidFill>
                  <a:srgbClr val="333333"/>
                </a:solidFill>
                <a:latin typeface="微软雅黑" panose="020B0503020204020204" pitchFamily="34" charset="-122"/>
                <a:ea typeface="微软雅黑" panose="020B0503020204020204" pitchFamily="34" charset="-122"/>
                <a:cs typeface="+mn-ea"/>
                <a:sym typeface="+mn-lt"/>
              </a:rPr>
              <a:t>第九章：虚拟内存</a:t>
            </a:r>
          </a:p>
        </p:txBody>
      </p:sp>
    </p:spTree>
    <p:extLst>
      <p:ext uri="{BB962C8B-B14F-4D97-AF65-F5344CB8AC3E}">
        <p14:creationId xmlns:p14="http://schemas.microsoft.com/office/powerpoint/2010/main" val="139160602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linds(horizontal)">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blinds(horizontal)">
                                      <p:cBhvr>
                                        <p:cTn id="12" dur="500"/>
                                        <p:tgtEl>
                                          <p:spTgt spid="3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linds(horizontal)">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linds(horizontal)">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linds(horizontal)">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blinds(horizontal)">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blinds(horizontal)">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blinds(horizontal)">
                                      <p:cBhvr>
                                        <p:cTn id="42" dur="5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blinds(horizontal)">
                                      <p:cBhvr>
                                        <p:cTn id="4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2" grpId="0" animBg="1"/>
      <p:bldP spid="12" grpId="0" animBg="1"/>
      <p:bldP spid="13" grpId="0" animBg="1"/>
      <p:bldP spid="14" grpId="0" animBg="1"/>
      <p:bldP spid="15" grpId="0" animBg="1"/>
      <p:bldP spid="16" grpId="0" animBg="1"/>
      <p:bldP spid="17" grpId="0" animBg="1"/>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194087" cy="762623"/>
            <a:chOff x="837121" y="278221"/>
            <a:chExt cx="3194087" cy="762622"/>
          </a:xfrm>
        </p:grpSpPr>
        <p:sp>
          <p:nvSpPr>
            <p:cNvPr id="42" name="矩形 41"/>
            <p:cNvSpPr/>
            <p:nvPr/>
          </p:nvSpPr>
          <p:spPr>
            <a:xfrm>
              <a:off x="837121" y="733066"/>
              <a:ext cx="3103682"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is this course about</a:t>
              </a:r>
            </a:p>
          </p:txBody>
        </p:sp>
        <p:sp>
          <p:nvSpPr>
            <p:cNvPr id="43" name="矩形 42"/>
            <p:cNvSpPr/>
            <p:nvPr/>
          </p:nvSpPr>
          <p:spPr>
            <a:xfrm>
              <a:off x="1197484" y="278221"/>
              <a:ext cx="2833724"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这门课学什么？</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8" name="矩形 7">
            <a:extLst>
              <a:ext uri="{FF2B5EF4-FFF2-40B4-BE49-F238E27FC236}">
                <a16:creationId xmlns:a16="http://schemas.microsoft.com/office/drawing/2014/main" id="{4F72ACED-A141-4FDB-B98E-84AADECFFBD1}"/>
              </a:ext>
            </a:extLst>
          </p:cNvPr>
          <p:cNvSpPr/>
          <p:nvPr/>
        </p:nvSpPr>
        <p:spPr>
          <a:xfrm>
            <a:off x="1067773" y="1865416"/>
            <a:ext cx="10044000" cy="499624"/>
          </a:xfrm>
          <a:prstGeom prst="rect">
            <a:avLst/>
          </a:prstGeom>
          <a:ln>
            <a:solidFill>
              <a:schemeClr val="accent1"/>
            </a:solidFill>
          </a:ln>
        </p:spPr>
        <p:txBody>
          <a:bodyPr wrap="square" lIns="72000" rIns="72000">
            <a:noAutofit/>
          </a:bodyPr>
          <a:lstStyle/>
          <a:p>
            <a:pPr algn="just">
              <a:lnSpc>
                <a:spcPct val="150000"/>
              </a:lnSpc>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使用一个有限的</a:t>
            </a:r>
            <a:r>
              <a:rPr lang="en-US" altLang="zh-CN" sz="2000" dirty="0">
                <a:solidFill>
                  <a:srgbClr val="333333"/>
                </a:solidFill>
                <a:latin typeface="微软雅黑" panose="020B0503020204020204" pitchFamily="34" charset="-122"/>
                <a:ea typeface="微软雅黑" panose="020B0503020204020204" pitchFamily="34" charset="-122"/>
                <a:cs typeface="+mn-ea"/>
                <a:sym typeface="+mn-lt"/>
              </a:rPr>
              <a:t>C</a:t>
            </a: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语言子集实现简单的逻辑和算术运算。</a:t>
            </a:r>
            <a:endParaRPr lang="zh-CN" altLang="en-US" sz="2000" b="1" dirty="0">
              <a:solidFill>
                <a:srgbClr val="C00000"/>
              </a:solidFill>
              <a:latin typeface="微软雅黑" panose="020B0503020204020204" pitchFamily="34" charset="-122"/>
              <a:ea typeface="微软雅黑" panose="020B0503020204020204" pitchFamily="34" charset="-122"/>
              <a:cs typeface="+mn-ea"/>
              <a:sym typeface="+mn-lt"/>
            </a:endParaRPr>
          </a:p>
        </p:txBody>
      </p:sp>
      <p:sp>
        <p:nvSpPr>
          <p:cNvPr id="9" name="矩形 8">
            <a:extLst>
              <a:ext uri="{FF2B5EF4-FFF2-40B4-BE49-F238E27FC236}">
                <a16:creationId xmlns:a16="http://schemas.microsoft.com/office/drawing/2014/main" id="{AB590F0E-67BF-41E1-86A0-3DF8B9F16675}"/>
              </a:ext>
            </a:extLst>
          </p:cNvPr>
          <p:cNvSpPr/>
          <p:nvPr/>
        </p:nvSpPr>
        <p:spPr>
          <a:xfrm>
            <a:off x="1067771" y="1412950"/>
            <a:ext cx="10044000" cy="461665"/>
          </a:xfrm>
          <a:prstGeom prst="rect">
            <a:avLst/>
          </a:prstGeom>
          <a:solidFill>
            <a:srgbClr val="056BB4"/>
          </a:solidFill>
        </p:spPr>
        <p:txBody>
          <a:bodyPr wrap="square">
            <a:no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实验一：数据实验</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58" name="矩形 57">
            <a:extLst>
              <a:ext uri="{FF2B5EF4-FFF2-40B4-BE49-F238E27FC236}">
                <a16:creationId xmlns:a16="http://schemas.microsoft.com/office/drawing/2014/main" id="{E555722D-967F-4A0C-B9BC-D0176CE9E4D4}"/>
              </a:ext>
            </a:extLst>
          </p:cNvPr>
          <p:cNvSpPr/>
          <p:nvPr/>
        </p:nvSpPr>
        <p:spPr>
          <a:xfrm>
            <a:off x="1067767" y="3179188"/>
            <a:ext cx="10044000" cy="499624"/>
          </a:xfrm>
          <a:prstGeom prst="rect">
            <a:avLst/>
          </a:prstGeom>
          <a:ln>
            <a:solidFill>
              <a:schemeClr val="accent1"/>
            </a:solidFill>
          </a:ln>
        </p:spPr>
        <p:txBody>
          <a:bodyPr wrap="square" lIns="72000" rIns="72000">
            <a:noAutofit/>
          </a:bodyPr>
          <a:lstStyle/>
          <a:p>
            <a:pPr algn="just">
              <a:lnSpc>
                <a:spcPct val="150000"/>
              </a:lnSpc>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通过炸弹游戏理解汇编语言及逆向工程，并掌握反汇编工具和调试工具的使用。</a:t>
            </a:r>
            <a:endParaRPr lang="zh-CN" altLang="en-US" sz="2000" dirty="0">
              <a:solidFill>
                <a:srgbClr val="C00000"/>
              </a:solidFill>
              <a:latin typeface="微软雅黑" panose="020B0503020204020204" pitchFamily="34" charset="-122"/>
              <a:ea typeface="微软雅黑" panose="020B0503020204020204" pitchFamily="34" charset="-122"/>
              <a:cs typeface="+mn-ea"/>
              <a:sym typeface="+mn-lt"/>
            </a:endParaRPr>
          </a:p>
        </p:txBody>
      </p:sp>
      <p:sp>
        <p:nvSpPr>
          <p:cNvPr id="59" name="矩形 58">
            <a:extLst>
              <a:ext uri="{FF2B5EF4-FFF2-40B4-BE49-F238E27FC236}">
                <a16:creationId xmlns:a16="http://schemas.microsoft.com/office/drawing/2014/main" id="{B53951AC-A556-4D57-8081-FB220362257E}"/>
              </a:ext>
            </a:extLst>
          </p:cNvPr>
          <p:cNvSpPr/>
          <p:nvPr/>
        </p:nvSpPr>
        <p:spPr>
          <a:xfrm>
            <a:off x="1067764" y="2726722"/>
            <a:ext cx="10044000" cy="461665"/>
          </a:xfrm>
          <a:prstGeom prst="rect">
            <a:avLst/>
          </a:prstGeom>
          <a:solidFill>
            <a:srgbClr val="056BB4"/>
          </a:solidFill>
        </p:spPr>
        <p:txBody>
          <a:bodyPr wrap="square">
            <a:no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实验二：二进制炸弹</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60" name="矩形 59">
            <a:extLst>
              <a:ext uri="{FF2B5EF4-FFF2-40B4-BE49-F238E27FC236}">
                <a16:creationId xmlns:a16="http://schemas.microsoft.com/office/drawing/2014/main" id="{BFA094FC-2F04-4C8C-8D64-0E6DE7F83A5B}"/>
              </a:ext>
            </a:extLst>
          </p:cNvPr>
          <p:cNvSpPr/>
          <p:nvPr/>
        </p:nvSpPr>
        <p:spPr>
          <a:xfrm>
            <a:off x="1067764" y="4503380"/>
            <a:ext cx="10044000" cy="499624"/>
          </a:xfrm>
          <a:prstGeom prst="rect">
            <a:avLst/>
          </a:prstGeom>
          <a:ln>
            <a:solidFill>
              <a:schemeClr val="accent1"/>
            </a:solidFill>
          </a:ln>
        </p:spPr>
        <p:txBody>
          <a:bodyPr wrap="square" lIns="72000" rIns="72000">
            <a:noAutofit/>
          </a:bodyPr>
          <a:lstStyle/>
          <a:p>
            <a:pPr algn="just">
              <a:lnSpc>
                <a:spcPct val="150000"/>
              </a:lnSpc>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通过利用一个缓冲区溢出漏洞来修改一个二进制可执行文件的运行时行为。</a:t>
            </a:r>
            <a:endParaRPr lang="zh-CN" altLang="en-US" sz="2000" b="1" dirty="0">
              <a:solidFill>
                <a:srgbClr val="C00000"/>
              </a:solidFill>
              <a:latin typeface="微软雅黑" panose="020B0503020204020204" pitchFamily="34" charset="-122"/>
              <a:ea typeface="微软雅黑" panose="020B0503020204020204" pitchFamily="34" charset="-122"/>
              <a:cs typeface="+mn-ea"/>
              <a:sym typeface="+mn-lt"/>
            </a:endParaRPr>
          </a:p>
        </p:txBody>
      </p:sp>
      <p:sp>
        <p:nvSpPr>
          <p:cNvPr id="61" name="矩形 60">
            <a:extLst>
              <a:ext uri="{FF2B5EF4-FFF2-40B4-BE49-F238E27FC236}">
                <a16:creationId xmlns:a16="http://schemas.microsoft.com/office/drawing/2014/main" id="{E176666F-6B3B-4335-B154-9AF8288A335B}"/>
              </a:ext>
            </a:extLst>
          </p:cNvPr>
          <p:cNvSpPr/>
          <p:nvPr/>
        </p:nvSpPr>
        <p:spPr>
          <a:xfrm>
            <a:off x="1067761" y="4050914"/>
            <a:ext cx="10044000" cy="461665"/>
          </a:xfrm>
          <a:prstGeom prst="rect">
            <a:avLst/>
          </a:prstGeom>
          <a:solidFill>
            <a:srgbClr val="056BB4"/>
          </a:solidFill>
        </p:spPr>
        <p:txBody>
          <a:bodyPr wrap="square">
            <a:no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实验三：缓冲器溢出实验</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62" name="矩形 61">
            <a:extLst>
              <a:ext uri="{FF2B5EF4-FFF2-40B4-BE49-F238E27FC236}">
                <a16:creationId xmlns:a16="http://schemas.microsoft.com/office/drawing/2014/main" id="{2F2140DD-4D63-475A-90B2-7727F22A040C}"/>
              </a:ext>
            </a:extLst>
          </p:cNvPr>
          <p:cNvSpPr/>
          <p:nvPr/>
        </p:nvSpPr>
        <p:spPr>
          <a:xfrm>
            <a:off x="1067761" y="5789613"/>
            <a:ext cx="10044000" cy="499624"/>
          </a:xfrm>
          <a:prstGeom prst="rect">
            <a:avLst/>
          </a:prstGeom>
          <a:ln>
            <a:solidFill>
              <a:schemeClr val="accent1"/>
            </a:solidFill>
          </a:ln>
        </p:spPr>
        <p:txBody>
          <a:bodyPr wrap="square" lIns="72000" rIns="72000">
            <a:noAutofit/>
          </a:bodyPr>
          <a:lstStyle/>
          <a:p>
            <a:pPr algn="just">
              <a:lnSpc>
                <a:spcPct val="150000"/>
              </a:lnSpc>
            </a:pPr>
            <a:r>
              <a:rPr lang="zh-CN" altLang="en-US" sz="2000" dirty="0">
                <a:solidFill>
                  <a:srgbClr val="333333"/>
                </a:solidFill>
                <a:latin typeface="微软雅黑" panose="020B0503020204020204" pitchFamily="34" charset="-122"/>
                <a:ea typeface="微软雅黑" panose="020B0503020204020204" pitchFamily="34" charset="-122"/>
                <a:cs typeface="+mn-ea"/>
                <a:sym typeface="+mn-lt"/>
              </a:rPr>
              <a:t>编写一个高速缓存模拟器，并优化矩阵转置核心函数，最小化不命中次数。</a:t>
            </a:r>
            <a:endParaRPr lang="zh-CN" altLang="en-US" sz="2000" dirty="0">
              <a:solidFill>
                <a:srgbClr val="C00000"/>
              </a:solidFill>
              <a:latin typeface="微软雅黑" panose="020B0503020204020204" pitchFamily="34" charset="-122"/>
              <a:ea typeface="微软雅黑" panose="020B0503020204020204" pitchFamily="34" charset="-122"/>
              <a:cs typeface="+mn-ea"/>
              <a:sym typeface="+mn-lt"/>
            </a:endParaRPr>
          </a:p>
        </p:txBody>
      </p:sp>
      <p:sp>
        <p:nvSpPr>
          <p:cNvPr id="63" name="矩形 62">
            <a:extLst>
              <a:ext uri="{FF2B5EF4-FFF2-40B4-BE49-F238E27FC236}">
                <a16:creationId xmlns:a16="http://schemas.microsoft.com/office/drawing/2014/main" id="{C72CE378-2C75-4D82-84A0-9174F33F34F8}"/>
              </a:ext>
            </a:extLst>
          </p:cNvPr>
          <p:cNvSpPr/>
          <p:nvPr/>
        </p:nvSpPr>
        <p:spPr>
          <a:xfrm>
            <a:off x="1067758" y="5337147"/>
            <a:ext cx="10044000" cy="461665"/>
          </a:xfrm>
          <a:prstGeom prst="rect">
            <a:avLst/>
          </a:prstGeom>
          <a:solidFill>
            <a:srgbClr val="056BB4"/>
          </a:solidFill>
        </p:spPr>
        <p:txBody>
          <a:bodyPr wrap="square">
            <a:no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实验四：</a:t>
            </a:r>
            <a:r>
              <a:rPr lang="en-US" altLang="zh-CN" sz="2400" b="1" dirty="0">
                <a:solidFill>
                  <a:schemeClr val="bg1"/>
                </a:solidFill>
                <a:latin typeface="微软雅黑" panose="020B0503020204020204" pitchFamily="34" charset="-122"/>
                <a:ea typeface="微软雅黑" panose="020B0503020204020204" pitchFamily="34" charset="-122"/>
                <a:cs typeface="+mn-ea"/>
                <a:sym typeface="+mn-lt"/>
              </a:rPr>
              <a:t>Cache</a:t>
            </a: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实验</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4183153970"/>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自由: 形状 22"/>
          <p:cNvSpPr/>
          <p:nvPr/>
        </p:nvSpPr>
        <p:spPr bwMode="auto">
          <a:xfrm rot="12600000">
            <a:off x="628798" y="267712"/>
            <a:ext cx="166903" cy="731887"/>
          </a:xfrm>
          <a:custGeom>
            <a:avLst/>
            <a:gdLst>
              <a:gd name="connsiteX0" fmla="*/ 260214 w 260214"/>
              <a:gd name="connsiteY0" fmla="*/ 995963 h 1141060"/>
              <a:gd name="connsiteX1" fmla="*/ 0 w 260214"/>
              <a:gd name="connsiteY1" fmla="*/ 1141060 h 1141060"/>
              <a:gd name="connsiteX2" fmla="*/ 0 w 260214"/>
              <a:gd name="connsiteY2" fmla="*/ 146621 h 1141060"/>
              <a:gd name="connsiteX3" fmla="*/ 260214 w 260214"/>
              <a:gd name="connsiteY3" fmla="*/ 0 h 1141060"/>
            </a:gdLst>
            <a:ahLst/>
            <a:cxnLst>
              <a:cxn ang="0">
                <a:pos x="connsiteX0" y="connsiteY0"/>
              </a:cxn>
              <a:cxn ang="0">
                <a:pos x="connsiteX1" y="connsiteY1"/>
              </a:cxn>
              <a:cxn ang="0">
                <a:pos x="connsiteX2" y="connsiteY2"/>
              </a:cxn>
              <a:cxn ang="0">
                <a:pos x="connsiteX3" y="connsiteY3"/>
              </a:cxn>
            </a:cxnLst>
            <a:rect l="l" t="t" r="r" b="b"/>
            <a:pathLst>
              <a:path w="260214" h="1141060">
                <a:moveTo>
                  <a:pt x="260214" y="995963"/>
                </a:moveTo>
                <a:lnTo>
                  <a:pt x="0" y="1141060"/>
                </a:lnTo>
                <a:lnTo>
                  <a:pt x="0" y="146621"/>
                </a:lnTo>
                <a:lnTo>
                  <a:pt x="260214" y="0"/>
                </a:lnTo>
                <a:close/>
              </a:path>
            </a:pathLst>
          </a:custGeom>
          <a:solidFill>
            <a:srgbClr val="0075EA"/>
          </a:solidFill>
          <a:ln>
            <a:noFill/>
          </a:ln>
        </p:spPr>
        <p:txBody>
          <a:bodyPr vert="horz" wrap="square" lIns="91440" tIns="45720" rIns="91440" bIns="45720" numCol="1" anchor="t" anchorCtr="0" compatLnSpc="1">
            <a:noAutofit/>
          </a:bodyPr>
          <a:lstStyle/>
          <a:p>
            <a:endParaRPr lang="zh-CN" altLang="en-US" dirty="0"/>
          </a:p>
        </p:txBody>
      </p:sp>
      <p:grpSp>
        <p:nvGrpSpPr>
          <p:cNvPr id="41" name="组合 40"/>
          <p:cNvGrpSpPr/>
          <p:nvPr/>
        </p:nvGrpSpPr>
        <p:grpSpPr>
          <a:xfrm>
            <a:off x="837123" y="278225"/>
            <a:ext cx="3194087" cy="762623"/>
            <a:chOff x="837121" y="278221"/>
            <a:chExt cx="3194087" cy="762622"/>
          </a:xfrm>
        </p:grpSpPr>
        <p:sp>
          <p:nvSpPr>
            <p:cNvPr id="42" name="矩形 41"/>
            <p:cNvSpPr/>
            <p:nvPr/>
          </p:nvSpPr>
          <p:spPr>
            <a:xfrm>
              <a:off x="837121" y="733066"/>
              <a:ext cx="3103682" cy="307777"/>
            </a:xfrm>
            <a:prstGeom prst="rect">
              <a:avLst/>
            </a:prstGeom>
          </p:spPr>
          <p:txBody>
            <a:bodyPr wrap="square">
              <a:spAutoFit/>
            </a:bodyPr>
            <a:lstStyle/>
            <a:p>
              <a:pPr algn="ctr"/>
              <a:r>
                <a:rPr lang="en-US" altLang="zh-CN" sz="1400" spc="151" dirty="0">
                  <a:solidFill>
                    <a:schemeClr val="tx1">
                      <a:lumMod val="65000"/>
                      <a:lumOff val="35000"/>
                    </a:schemeClr>
                  </a:solidFill>
                  <a:latin typeface="等线 Light" panose="02010600030101010101" pitchFamily="2" charset="-122"/>
                  <a:ea typeface="等线 Light" panose="02010600030101010101" pitchFamily="2" charset="-122"/>
                </a:rPr>
                <a:t>   What is this course about</a:t>
              </a:r>
            </a:p>
          </p:txBody>
        </p:sp>
        <p:sp>
          <p:nvSpPr>
            <p:cNvPr id="43" name="矩形 42"/>
            <p:cNvSpPr/>
            <p:nvPr/>
          </p:nvSpPr>
          <p:spPr>
            <a:xfrm>
              <a:off x="1197484" y="278221"/>
              <a:ext cx="2833724" cy="523219"/>
            </a:xfrm>
            <a:prstGeom prst="rect">
              <a:avLst/>
            </a:prstGeom>
          </p:spPr>
          <p:txBody>
            <a:bodyPr wrap="none">
              <a:spAutoFit/>
            </a:bodyPr>
            <a:lstStyle/>
            <a:p>
              <a:r>
                <a:rPr lang="zh-CN" altLang="en-US" sz="2800" b="1" spc="151" dirty="0">
                  <a:solidFill>
                    <a:schemeClr val="tx1">
                      <a:lumMod val="85000"/>
                      <a:lumOff val="15000"/>
                    </a:schemeClr>
                  </a:solidFill>
                  <a:latin typeface="等线" panose="02010600030101010101" pitchFamily="2" charset="-122"/>
                  <a:ea typeface="等线" panose="02010600030101010101" pitchFamily="2" charset="-122"/>
                </a:rPr>
                <a:t>这门课学什么？</a:t>
              </a:r>
              <a:endParaRPr lang="zh-CN" altLang="en-US" sz="2800" b="1" dirty="0">
                <a:solidFill>
                  <a:schemeClr val="tx1">
                    <a:lumMod val="85000"/>
                    <a:lumOff val="15000"/>
                  </a:schemeClr>
                </a:solidFill>
                <a:latin typeface="等线" panose="02010600030101010101" pitchFamily="2" charset="-122"/>
                <a:ea typeface="等线" panose="02010600030101010101" pitchFamily="2" charset="-122"/>
              </a:endParaRPr>
            </a:p>
          </p:txBody>
        </p:sp>
      </p:grpSp>
      <p:sp>
        <p:nvSpPr>
          <p:cNvPr id="24" name="矩形 23">
            <a:extLst>
              <a:ext uri="{FF2B5EF4-FFF2-40B4-BE49-F238E27FC236}">
                <a16:creationId xmlns:a16="http://schemas.microsoft.com/office/drawing/2014/main" id="{3A84DABC-FCAB-4BA7-B917-C0E4453DA1D0}"/>
              </a:ext>
            </a:extLst>
          </p:cNvPr>
          <p:cNvSpPr/>
          <p:nvPr/>
        </p:nvSpPr>
        <p:spPr>
          <a:xfrm>
            <a:off x="993492" y="1252052"/>
            <a:ext cx="6479549" cy="461665"/>
          </a:xfrm>
          <a:prstGeom prst="rect">
            <a:avLst/>
          </a:prstGeom>
          <a:solidFill>
            <a:srgbClr val="056BB4"/>
          </a:solidFill>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教   材</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30" name="矩形 29">
            <a:extLst>
              <a:ext uri="{FF2B5EF4-FFF2-40B4-BE49-F238E27FC236}">
                <a16:creationId xmlns:a16="http://schemas.microsoft.com/office/drawing/2014/main" id="{16F0DE5F-9AB9-4927-87D3-EAA6733A1EEA}"/>
              </a:ext>
            </a:extLst>
          </p:cNvPr>
          <p:cNvSpPr/>
          <p:nvPr/>
        </p:nvSpPr>
        <p:spPr>
          <a:xfrm>
            <a:off x="985809" y="5377488"/>
            <a:ext cx="2544257" cy="1169551"/>
          </a:xfrm>
          <a:prstGeom prst="rect">
            <a:avLst/>
          </a:prstGeom>
          <a:ln>
            <a:solidFill>
              <a:schemeClr val="accent1"/>
            </a:solidFill>
          </a:ln>
        </p:spPr>
        <p:txBody>
          <a:bodyPr wrap="square" lIns="72000" rIns="72000">
            <a:spAutoFit/>
          </a:bodyPr>
          <a:lstStyle/>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深入理解计算机系统</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（第</a:t>
            </a:r>
            <a:r>
              <a:rPr lang="en-US" altLang="zh-CN" sz="1400" dirty="0">
                <a:solidFill>
                  <a:srgbClr val="333333"/>
                </a:solidFill>
                <a:latin typeface="微软雅黑" panose="020B0503020204020204" pitchFamily="34" charset="-122"/>
                <a:ea typeface="微软雅黑" panose="020B0503020204020204" pitchFamily="34" charset="-122"/>
                <a:cs typeface="+mn-ea"/>
                <a:sym typeface="+mn-lt"/>
              </a:rPr>
              <a:t>3</a:t>
            </a: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版）中文</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en-US" altLang="zh-CN" sz="1400" dirty="0">
                <a:solidFill>
                  <a:srgbClr val="333333"/>
                </a:solidFill>
                <a:latin typeface="微软雅黑" panose="020B0503020204020204" pitchFamily="34" charset="-122"/>
                <a:ea typeface="微软雅黑" panose="020B0503020204020204" pitchFamily="34" charset="-122"/>
                <a:cs typeface="+mn-ea"/>
                <a:sym typeface="+mn-lt"/>
              </a:rPr>
              <a:t>Randal E. Bryant</a:t>
            </a: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主编</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机械工业出版社</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a:t>
            </a:r>
            <a:r>
              <a:rPr lang="en-US" altLang="zh-CN" sz="1400" dirty="0">
                <a:solidFill>
                  <a:srgbClr val="333333"/>
                </a:solidFill>
                <a:latin typeface="微软雅黑" panose="020B0503020204020204" pitchFamily="34" charset="-122"/>
                <a:ea typeface="微软雅黑" panose="020B0503020204020204" pitchFamily="34" charset="-122"/>
                <a:cs typeface="+mn-ea"/>
                <a:sym typeface="+mn-lt"/>
              </a:rPr>
              <a:t>139</a:t>
            </a:r>
            <a:endParaRPr lang="zh-CN" altLang="en-US" sz="1400" dirty="0">
              <a:solidFill>
                <a:srgbClr val="333333"/>
              </a:solidFill>
              <a:latin typeface="微软雅黑" panose="020B0503020204020204" pitchFamily="34" charset="-122"/>
              <a:ea typeface="微软雅黑" panose="020B0503020204020204" pitchFamily="34" charset="-122"/>
              <a:cs typeface="+mn-ea"/>
              <a:sym typeface="+mn-lt"/>
            </a:endParaRPr>
          </a:p>
        </p:txBody>
      </p:sp>
      <p:sp>
        <p:nvSpPr>
          <p:cNvPr id="31" name="矩形 30">
            <a:extLst>
              <a:ext uri="{FF2B5EF4-FFF2-40B4-BE49-F238E27FC236}">
                <a16:creationId xmlns:a16="http://schemas.microsoft.com/office/drawing/2014/main" id="{B1BE3B04-DF0E-4F6B-B6AB-48EC2C81E44C}"/>
              </a:ext>
            </a:extLst>
          </p:cNvPr>
          <p:cNvSpPr/>
          <p:nvPr/>
        </p:nvSpPr>
        <p:spPr>
          <a:xfrm>
            <a:off x="4749357" y="5378202"/>
            <a:ext cx="2723684" cy="1169551"/>
          </a:xfrm>
          <a:prstGeom prst="rect">
            <a:avLst/>
          </a:prstGeom>
          <a:ln>
            <a:solidFill>
              <a:schemeClr val="accent1"/>
            </a:solidFill>
          </a:ln>
        </p:spPr>
        <p:txBody>
          <a:bodyPr wrap="square" lIns="72000" rIns="72000">
            <a:spAutoFit/>
          </a:bodyPr>
          <a:lstStyle/>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深入理解计算机系统</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（第</a:t>
            </a:r>
            <a:r>
              <a:rPr lang="en-US" altLang="zh-CN" sz="1400" dirty="0">
                <a:solidFill>
                  <a:srgbClr val="333333"/>
                </a:solidFill>
                <a:latin typeface="微软雅黑" panose="020B0503020204020204" pitchFamily="34" charset="-122"/>
                <a:ea typeface="微软雅黑" panose="020B0503020204020204" pitchFamily="34" charset="-122"/>
                <a:cs typeface="+mn-ea"/>
                <a:sym typeface="+mn-lt"/>
              </a:rPr>
              <a:t>3</a:t>
            </a: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版）英文</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en-US" altLang="zh-CN" sz="1400" dirty="0">
                <a:solidFill>
                  <a:srgbClr val="333333"/>
                </a:solidFill>
                <a:latin typeface="微软雅黑" panose="020B0503020204020204" pitchFamily="34" charset="-122"/>
                <a:ea typeface="微软雅黑" panose="020B0503020204020204" pitchFamily="34" charset="-122"/>
                <a:cs typeface="+mn-ea"/>
                <a:sym typeface="+mn-lt"/>
              </a:rPr>
              <a:t>Randal E. Bryant</a:t>
            </a: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主编</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机械工业出版社</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a:t>
            </a:r>
            <a:r>
              <a:rPr lang="en-US" altLang="zh-CN" sz="1400" dirty="0">
                <a:solidFill>
                  <a:srgbClr val="333333"/>
                </a:solidFill>
                <a:latin typeface="微软雅黑" panose="020B0503020204020204" pitchFamily="34" charset="-122"/>
                <a:ea typeface="微软雅黑" panose="020B0503020204020204" pitchFamily="34" charset="-122"/>
                <a:cs typeface="+mn-ea"/>
                <a:sym typeface="+mn-lt"/>
              </a:rPr>
              <a:t>239</a:t>
            </a:r>
            <a:endParaRPr lang="zh-CN" altLang="en-US" sz="1400" dirty="0">
              <a:solidFill>
                <a:srgbClr val="333333"/>
              </a:solidFill>
              <a:latin typeface="微软雅黑" panose="020B0503020204020204" pitchFamily="34" charset="-122"/>
              <a:ea typeface="微软雅黑" panose="020B0503020204020204" pitchFamily="34" charset="-122"/>
              <a:cs typeface="+mn-ea"/>
              <a:sym typeface="+mn-lt"/>
            </a:endParaRPr>
          </a:p>
        </p:txBody>
      </p:sp>
      <p:sp>
        <p:nvSpPr>
          <p:cNvPr id="32" name="矩形 31">
            <a:extLst>
              <a:ext uri="{FF2B5EF4-FFF2-40B4-BE49-F238E27FC236}">
                <a16:creationId xmlns:a16="http://schemas.microsoft.com/office/drawing/2014/main" id="{64853399-8195-4FEA-8081-4F5B5C318EAF}"/>
              </a:ext>
            </a:extLst>
          </p:cNvPr>
          <p:cNvSpPr/>
          <p:nvPr/>
        </p:nvSpPr>
        <p:spPr>
          <a:xfrm>
            <a:off x="8661936" y="5377487"/>
            <a:ext cx="2464545" cy="1169551"/>
          </a:xfrm>
          <a:prstGeom prst="rect">
            <a:avLst/>
          </a:prstGeom>
          <a:ln>
            <a:solidFill>
              <a:schemeClr val="accent1"/>
            </a:solidFill>
          </a:ln>
        </p:spPr>
        <p:txBody>
          <a:bodyPr wrap="square" lIns="72000" rIns="72000">
            <a:spAutoFit/>
          </a:bodyPr>
          <a:lstStyle/>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计算机系统基础</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（第</a:t>
            </a:r>
            <a:r>
              <a:rPr lang="en-US" altLang="zh-CN" sz="1400" dirty="0">
                <a:solidFill>
                  <a:srgbClr val="333333"/>
                </a:solidFill>
                <a:latin typeface="微软雅黑" panose="020B0503020204020204" pitchFamily="34" charset="-122"/>
                <a:ea typeface="微软雅黑" panose="020B0503020204020204" pitchFamily="34" charset="-122"/>
                <a:cs typeface="+mn-ea"/>
                <a:sym typeface="+mn-lt"/>
              </a:rPr>
              <a:t>1</a:t>
            </a: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版</a:t>
            </a:r>
            <a:r>
              <a:rPr lang="en-US" altLang="zh-CN" sz="1400" dirty="0">
                <a:solidFill>
                  <a:srgbClr val="333333"/>
                </a:solidFill>
                <a:latin typeface="微软雅黑" panose="020B0503020204020204" pitchFamily="34" charset="-122"/>
                <a:ea typeface="微软雅黑" panose="020B0503020204020204" pitchFamily="34" charset="-122"/>
                <a:cs typeface="+mn-ea"/>
                <a:sym typeface="+mn-lt"/>
              </a:rPr>
              <a:t>/</a:t>
            </a: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第</a:t>
            </a:r>
            <a:r>
              <a:rPr lang="en-US" altLang="zh-CN" sz="1400" dirty="0">
                <a:solidFill>
                  <a:srgbClr val="333333"/>
                </a:solidFill>
                <a:latin typeface="微软雅黑" panose="020B0503020204020204" pitchFamily="34" charset="-122"/>
                <a:ea typeface="微软雅黑" panose="020B0503020204020204" pitchFamily="34" charset="-122"/>
                <a:cs typeface="+mn-ea"/>
                <a:sym typeface="+mn-lt"/>
              </a:rPr>
              <a:t>2</a:t>
            </a: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版）</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袁春风 主编</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机械工业出版社</a:t>
            </a:r>
            <a:endParaRPr lang="en-US" altLang="zh-CN" sz="1400" dirty="0">
              <a:solidFill>
                <a:srgbClr val="333333"/>
              </a:solidFill>
              <a:latin typeface="微软雅黑" panose="020B0503020204020204" pitchFamily="34" charset="-122"/>
              <a:ea typeface="微软雅黑" panose="020B0503020204020204" pitchFamily="34" charset="-122"/>
              <a:cs typeface="+mn-ea"/>
              <a:sym typeface="+mn-lt"/>
            </a:endParaRPr>
          </a:p>
          <a:p>
            <a:pPr algn="ctr"/>
            <a:r>
              <a:rPr lang="zh-CN" altLang="en-US" sz="1400" dirty="0">
                <a:solidFill>
                  <a:srgbClr val="333333"/>
                </a:solidFill>
                <a:latin typeface="微软雅黑" panose="020B0503020204020204" pitchFamily="34" charset="-122"/>
                <a:ea typeface="微软雅黑" panose="020B0503020204020204" pitchFamily="34" charset="-122"/>
                <a:cs typeface="+mn-ea"/>
                <a:sym typeface="+mn-lt"/>
              </a:rPr>
              <a:t>￥</a:t>
            </a:r>
            <a:r>
              <a:rPr lang="en-US" altLang="zh-CN" sz="1400" dirty="0">
                <a:solidFill>
                  <a:srgbClr val="333333"/>
                </a:solidFill>
                <a:latin typeface="微软雅黑" panose="020B0503020204020204" pitchFamily="34" charset="-122"/>
                <a:ea typeface="微软雅黑" panose="020B0503020204020204" pitchFamily="34" charset="-122"/>
                <a:cs typeface="+mn-ea"/>
                <a:sym typeface="+mn-lt"/>
              </a:rPr>
              <a:t>59</a:t>
            </a:r>
            <a:endParaRPr lang="zh-CN" altLang="en-US" sz="1400" dirty="0">
              <a:solidFill>
                <a:srgbClr val="333333"/>
              </a:solidFill>
              <a:latin typeface="微软雅黑" panose="020B0503020204020204" pitchFamily="34" charset="-122"/>
              <a:ea typeface="微软雅黑" panose="020B0503020204020204" pitchFamily="34" charset="-122"/>
              <a:cs typeface="+mn-ea"/>
              <a:sym typeface="+mn-lt"/>
            </a:endParaRPr>
          </a:p>
        </p:txBody>
      </p:sp>
      <p:sp>
        <p:nvSpPr>
          <p:cNvPr id="33" name="矩形 32">
            <a:extLst>
              <a:ext uri="{FF2B5EF4-FFF2-40B4-BE49-F238E27FC236}">
                <a16:creationId xmlns:a16="http://schemas.microsoft.com/office/drawing/2014/main" id="{12CA936D-01F5-46CB-90EA-3955679245BD}"/>
              </a:ext>
            </a:extLst>
          </p:cNvPr>
          <p:cNvSpPr/>
          <p:nvPr/>
        </p:nvSpPr>
        <p:spPr>
          <a:xfrm>
            <a:off x="8661936" y="1252052"/>
            <a:ext cx="2393231" cy="461665"/>
          </a:xfrm>
          <a:prstGeom prst="rect">
            <a:avLst/>
          </a:prstGeom>
          <a:solidFill>
            <a:srgbClr val="056BB4"/>
          </a:solidFill>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cs typeface="+mn-ea"/>
                <a:sym typeface="+mn-lt"/>
              </a:rPr>
              <a:t>参考书</a:t>
            </a:r>
            <a:endParaRPr lang="zh-CN" altLang="en-US" sz="2400" b="1" i="0" dirty="0">
              <a:solidFill>
                <a:schemeClr val="bg1"/>
              </a:solidFill>
              <a:effectLst/>
              <a:latin typeface="微软雅黑" panose="020B0503020204020204" pitchFamily="34" charset="-122"/>
              <a:ea typeface="微软雅黑" panose="020B0503020204020204" pitchFamily="34" charset="-122"/>
              <a:cs typeface="+mn-ea"/>
              <a:sym typeface="+mn-lt"/>
            </a:endParaRPr>
          </a:p>
        </p:txBody>
      </p:sp>
      <p:pic>
        <p:nvPicPr>
          <p:cNvPr id="2" name="图片 1">
            <a:extLst>
              <a:ext uri="{FF2B5EF4-FFF2-40B4-BE49-F238E27FC236}">
                <a16:creationId xmlns:a16="http://schemas.microsoft.com/office/drawing/2014/main" id="{04A2BC6B-07BE-4C96-A4E2-A5D975BAAED6}"/>
              </a:ext>
            </a:extLst>
          </p:cNvPr>
          <p:cNvPicPr>
            <a:picLocks noChangeAspect="1"/>
          </p:cNvPicPr>
          <p:nvPr/>
        </p:nvPicPr>
        <p:blipFill>
          <a:blip r:embed="rId3"/>
          <a:stretch>
            <a:fillRect/>
          </a:stretch>
        </p:blipFill>
        <p:spPr>
          <a:xfrm>
            <a:off x="993492" y="1773784"/>
            <a:ext cx="2536573" cy="3616708"/>
          </a:xfrm>
          <a:prstGeom prst="rect">
            <a:avLst/>
          </a:prstGeom>
        </p:spPr>
      </p:pic>
      <p:pic>
        <p:nvPicPr>
          <p:cNvPr id="4" name="图片 3">
            <a:extLst>
              <a:ext uri="{FF2B5EF4-FFF2-40B4-BE49-F238E27FC236}">
                <a16:creationId xmlns:a16="http://schemas.microsoft.com/office/drawing/2014/main" id="{3DC6FF3C-2B50-4113-BA6F-2FB8BE47B493}"/>
              </a:ext>
            </a:extLst>
          </p:cNvPr>
          <p:cNvPicPr>
            <a:picLocks noChangeAspect="1"/>
          </p:cNvPicPr>
          <p:nvPr/>
        </p:nvPicPr>
        <p:blipFill>
          <a:blip r:embed="rId4"/>
          <a:stretch>
            <a:fillRect/>
          </a:stretch>
        </p:blipFill>
        <p:spPr>
          <a:xfrm>
            <a:off x="4737780" y="1773784"/>
            <a:ext cx="2749594" cy="3581124"/>
          </a:xfrm>
          <a:prstGeom prst="rect">
            <a:avLst/>
          </a:prstGeom>
        </p:spPr>
      </p:pic>
      <p:pic>
        <p:nvPicPr>
          <p:cNvPr id="16" name="图片 5">
            <a:extLst>
              <a:ext uri="{FF2B5EF4-FFF2-40B4-BE49-F238E27FC236}">
                <a16:creationId xmlns:a16="http://schemas.microsoft.com/office/drawing/2014/main" id="{22A53BA6-DFB9-4477-B3AF-793923DB13C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661936" y="1798826"/>
            <a:ext cx="2388905" cy="3317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2879063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blinds(horizontal)">
                                      <p:cBhvr>
                                        <p:cTn id="7" dur="500"/>
                                        <p:tgtEl>
                                          <p:spTgt spid="3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blinds(horizontal)">
                                      <p:cBhvr>
                                        <p:cTn id="10"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100000">
              <a:schemeClr val="tx1"/>
            </a:gs>
            <a:gs pos="57000">
              <a:srgbClr val="000000">
                <a:alpha val="92000"/>
              </a:srgbClr>
            </a:gs>
            <a:gs pos="0">
              <a:schemeClr val="tx1">
                <a:alpha val="23000"/>
              </a:schemeClr>
            </a:gs>
          </a:gsLst>
          <a:lin ang="0" scaled="1"/>
        </a:gra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提纲页">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1_tju">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1_tju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tju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tju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tju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tju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tju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tju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tju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tju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tju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tju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tju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24737</TotalTime>
  <Words>1987</Words>
  <Application>Microsoft Office PowerPoint</Application>
  <PresentationFormat>宽屏</PresentationFormat>
  <Paragraphs>307</Paragraphs>
  <Slides>24</Slides>
  <Notes>23</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24</vt:i4>
      </vt:variant>
    </vt:vector>
  </HeadingPairs>
  <TitlesOfParts>
    <vt:vector size="36" baseType="lpstr">
      <vt:lpstr>Monotype Sorts</vt:lpstr>
      <vt:lpstr>等线</vt:lpstr>
      <vt:lpstr>等线 Light</vt:lpstr>
      <vt:lpstr>华文彩云</vt:lpstr>
      <vt:lpstr>华文行楷</vt:lpstr>
      <vt:lpstr>宋体</vt:lpstr>
      <vt:lpstr>微软雅黑</vt:lpstr>
      <vt:lpstr>微软雅黑 Light</vt:lpstr>
      <vt:lpstr>Arial</vt:lpstr>
      <vt:lpstr>Wingdings</vt:lpstr>
      <vt:lpstr>Office 主题​​</vt:lpstr>
      <vt:lpstr>提纲页</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陈冠宏</dc:creator>
  <cp:lastModifiedBy>WJZ</cp:lastModifiedBy>
  <cp:revision>2653</cp:revision>
  <dcterms:created xsi:type="dcterms:W3CDTF">2016-08-12T08:20:00Z</dcterms:created>
  <dcterms:modified xsi:type="dcterms:W3CDTF">2019-09-09T01:54:06Z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